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jpg"/>
  <Override PartName="/ppt/notesSlides/notesSlide2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3.jpg" ContentType="image/jpg"/>
  <Override PartName="/ppt/media/image51.jpg" ContentType="image/jpg"/>
  <Override PartName="/ppt/notesSlides/notesSlide3.xml" ContentType="application/vnd.openxmlformats-officedocument.presentationml.notesSlide+xml"/>
  <Override PartName="/ppt/media/image59.jpg" ContentType="image/jpg"/>
  <Override PartName="/ppt/media/image61.jpg" ContentType="image/jpg"/>
  <Override PartName="/ppt/notesSlides/notesSlide4.xml" ContentType="application/vnd.openxmlformats-officedocument.presentationml.notesSlide+xml"/>
  <Override PartName="/ppt/media/image69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5.jpg" ContentType="image/jpg"/>
  <Override PartName="/ppt/media/image126.jpg" ContentType="image/jpg"/>
  <Override PartName="/ppt/media/image139.jpg" ContentType="image/jpg"/>
  <Override PartName="/ppt/media/image141.jpg" ContentType="image/jpg"/>
  <Override PartName="/ppt/media/image142.jpg" ContentType="image/jpg"/>
  <Override PartName="/ppt/media/image143.jpg" ContentType="image/jpg"/>
  <Override PartName="/ppt/media/image144.jpg" ContentType="image/jpg"/>
  <Override PartName="/ppt/media/image151.jpg" ContentType="image/jpg"/>
  <Override PartName="/ppt/media/image152.jpg" ContentType="image/jpg"/>
  <Override PartName="/ppt/media/image153.jpg" ContentType="image/jpg"/>
  <Override PartName="/ppt/media/image1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49" r:id="rId3"/>
    <p:sldId id="262" r:id="rId4"/>
    <p:sldId id="474" r:id="rId5"/>
    <p:sldId id="330" r:id="rId6"/>
    <p:sldId id="259" r:id="rId7"/>
    <p:sldId id="264" r:id="rId8"/>
    <p:sldId id="441" r:id="rId9"/>
    <p:sldId id="493" r:id="rId10"/>
    <p:sldId id="476" r:id="rId11"/>
    <p:sldId id="477" r:id="rId12"/>
    <p:sldId id="436" r:id="rId13"/>
    <p:sldId id="478" r:id="rId14"/>
    <p:sldId id="437" r:id="rId15"/>
    <p:sldId id="435" r:id="rId16"/>
    <p:sldId id="438" r:id="rId17"/>
    <p:sldId id="442" r:id="rId18"/>
    <p:sldId id="479" r:id="rId19"/>
    <p:sldId id="325" r:id="rId20"/>
    <p:sldId id="483" r:id="rId21"/>
    <p:sldId id="484" r:id="rId22"/>
    <p:sldId id="439" r:id="rId23"/>
    <p:sldId id="326" r:id="rId24"/>
    <p:sldId id="489" r:id="rId25"/>
    <p:sldId id="266" r:id="rId26"/>
    <p:sldId id="272" r:id="rId27"/>
    <p:sldId id="443" r:id="rId28"/>
    <p:sldId id="267" r:id="rId29"/>
    <p:sldId id="265" r:id="rId30"/>
    <p:sldId id="444" r:id="rId31"/>
    <p:sldId id="480" r:id="rId32"/>
    <p:sldId id="481" r:id="rId33"/>
    <p:sldId id="482" r:id="rId34"/>
    <p:sldId id="494" r:id="rId35"/>
    <p:sldId id="445" r:id="rId36"/>
    <p:sldId id="447" r:id="rId37"/>
    <p:sldId id="448" r:id="rId38"/>
    <p:sldId id="280" r:id="rId39"/>
    <p:sldId id="281" r:id="rId40"/>
    <p:sldId id="449" r:id="rId41"/>
    <p:sldId id="284" r:id="rId42"/>
    <p:sldId id="341" r:id="rId43"/>
    <p:sldId id="333" r:id="rId44"/>
    <p:sldId id="342" r:id="rId45"/>
    <p:sldId id="343" r:id="rId46"/>
    <p:sldId id="332" r:id="rId47"/>
    <p:sldId id="344" r:id="rId48"/>
    <p:sldId id="345" r:id="rId49"/>
    <p:sldId id="346" r:id="rId50"/>
    <p:sldId id="347" r:id="rId51"/>
    <p:sldId id="485" r:id="rId52"/>
    <p:sldId id="495" r:id="rId53"/>
    <p:sldId id="327" r:id="rId54"/>
    <p:sldId id="334" r:id="rId55"/>
    <p:sldId id="486" r:id="rId56"/>
    <p:sldId id="496" r:id="rId57"/>
    <p:sldId id="329" r:id="rId58"/>
    <p:sldId id="331" r:id="rId59"/>
    <p:sldId id="337" r:id="rId60"/>
    <p:sldId id="487" r:id="rId61"/>
    <p:sldId id="378" r:id="rId62"/>
    <p:sldId id="336" r:id="rId63"/>
    <p:sldId id="488" r:id="rId64"/>
    <p:sldId id="335" r:id="rId65"/>
    <p:sldId id="339" r:id="rId66"/>
    <p:sldId id="452" r:id="rId67"/>
    <p:sldId id="456" r:id="rId68"/>
    <p:sldId id="450" r:id="rId69"/>
    <p:sldId id="463" r:id="rId70"/>
    <p:sldId id="457" r:id="rId71"/>
    <p:sldId id="464" r:id="rId72"/>
    <p:sldId id="414" r:id="rId73"/>
    <p:sldId id="454" r:id="rId74"/>
    <p:sldId id="415" r:id="rId75"/>
    <p:sldId id="451" r:id="rId76"/>
    <p:sldId id="490" r:id="rId77"/>
    <p:sldId id="458" r:id="rId78"/>
    <p:sldId id="466" r:id="rId79"/>
    <p:sldId id="467" r:id="rId80"/>
    <p:sldId id="468" r:id="rId81"/>
    <p:sldId id="308" r:id="rId82"/>
    <p:sldId id="491" r:id="rId83"/>
    <p:sldId id="460" r:id="rId84"/>
    <p:sldId id="462" r:id="rId85"/>
    <p:sldId id="461" r:id="rId86"/>
    <p:sldId id="492" r:id="rId87"/>
    <p:sldId id="307" r:id="rId88"/>
    <p:sldId id="309" r:id="rId89"/>
    <p:sldId id="310" r:id="rId90"/>
    <p:sldId id="311" r:id="rId91"/>
    <p:sldId id="312" r:id="rId92"/>
    <p:sldId id="313" r:id="rId93"/>
    <p:sldId id="314" r:id="rId94"/>
    <p:sldId id="322" r:id="rId95"/>
    <p:sldId id="319" r:id="rId96"/>
    <p:sldId id="321" r:id="rId97"/>
    <p:sldId id="323" r:id="rId98"/>
    <p:sldId id="316" r:id="rId99"/>
    <p:sldId id="263" r:id="rId100"/>
    <p:sldId id="320" r:id="rId101"/>
    <p:sldId id="318" r:id="rId102"/>
    <p:sldId id="324" r:id="rId103"/>
    <p:sldId id="271" r:id="rId104"/>
    <p:sldId id="328" r:id="rId105"/>
    <p:sldId id="358" r:id="rId106"/>
    <p:sldId id="359" r:id="rId107"/>
    <p:sldId id="360" r:id="rId108"/>
    <p:sldId id="361" r:id="rId109"/>
    <p:sldId id="362" r:id="rId110"/>
    <p:sldId id="363" r:id="rId111"/>
    <p:sldId id="374" r:id="rId112"/>
    <p:sldId id="364" r:id="rId113"/>
    <p:sldId id="365" r:id="rId114"/>
    <p:sldId id="366" r:id="rId115"/>
    <p:sldId id="367" r:id="rId116"/>
    <p:sldId id="368" r:id="rId117"/>
    <p:sldId id="372" r:id="rId118"/>
    <p:sldId id="371" r:id="rId119"/>
    <p:sldId id="375" r:id="rId120"/>
    <p:sldId id="350" r:id="rId121"/>
    <p:sldId id="351" r:id="rId122"/>
    <p:sldId id="352" r:id="rId123"/>
    <p:sldId id="353" r:id="rId124"/>
    <p:sldId id="354" r:id="rId125"/>
    <p:sldId id="355" r:id="rId126"/>
    <p:sldId id="356" r:id="rId1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89A02E-267F-B747-8362-0E8B41A30E41}">
          <p14:sldIdLst>
            <p14:sldId id="257"/>
            <p14:sldId id="349"/>
          </p14:sldIdLst>
        </p14:section>
        <p14:section name="Целевая аудитория" id="{5EB7A6D9-FC74-D545-92E6-32A1CBFE318E}">
          <p14:sldIdLst>
            <p14:sldId id="262"/>
            <p14:sldId id="474"/>
            <p14:sldId id="330"/>
            <p14:sldId id="259"/>
            <p14:sldId id="264"/>
            <p14:sldId id="441"/>
          </p14:sldIdLst>
        </p14:section>
        <p14:section name="Способы определения ЦА" id="{27D6C0E7-2BC3-A043-8242-17E1847E59A0}">
          <p14:sldIdLst>
            <p14:sldId id="493"/>
            <p14:sldId id="476"/>
            <p14:sldId id="477"/>
            <p14:sldId id="436"/>
            <p14:sldId id="478"/>
            <p14:sldId id="437"/>
            <p14:sldId id="435"/>
            <p14:sldId id="438"/>
            <p14:sldId id="442"/>
            <p14:sldId id="479"/>
            <p14:sldId id="325"/>
            <p14:sldId id="483"/>
            <p14:sldId id="484"/>
            <p14:sldId id="439"/>
            <p14:sldId id="326"/>
            <p14:sldId id="489"/>
            <p14:sldId id="266"/>
            <p14:sldId id="272"/>
            <p14:sldId id="443"/>
            <p14:sldId id="267"/>
            <p14:sldId id="265"/>
            <p14:sldId id="444"/>
            <p14:sldId id="480"/>
            <p14:sldId id="481"/>
            <p14:sldId id="482"/>
            <p14:sldId id="494"/>
            <p14:sldId id="445"/>
            <p14:sldId id="447"/>
            <p14:sldId id="448"/>
            <p14:sldId id="280"/>
            <p14:sldId id="281"/>
            <p14:sldId id="449"/>
            <p14:sldId id="284"/>
            <p14:sldId id="341"/>
            <p14:sldId id="333"/>
            <p14:sldId id="342"/>
            <p14:sldId id="343"/>
            <p14:sldId id="332"/>
            <p14:sldId id="344"/>
            <p14:sldId id="345"/>
            <p14:sldId id="346"/>
            <p14:sldId id="347"/>
            <p14:sldId id="485"/>
            <p14:sldId id="495"/>
            <p14:sldId id="327"/>
            <p14:sldId id="334"/>
            <p14:sldId id="486"/>
            <p14:sldId id="496"/>
            <p14:sldId id="329"/>
            <p14:sldId id="331"/>
            <p14:sldId id="337"/>
            <p14:sldId id="487"/>
            <p14:sldId id="378"/>
            <p14:sldId id="336"/>
            <p14:sldId id="488"/>
            <p14:sldId id="335"/>
            <p14:sldId id="339"/>
            <p14:sldId id="452"/>
          </p14:sldIdLst>
        </p14:section>
        <p14:section name="Конкуренты.Стратегии конкуренции" id="{D9A0DA53-A13B-2D40-867B-793720013883}">
          <p14:sldIdLst>
            <p14:sldId id="456"/>
            <p14:sldId id="450"/>
            <p14:sldId id="463"/>
            <p14:sldId id="457"/>
            <p14:sldId id="464"/>
            <p14:sldId id="414"/>
            <p14:sldId id="454"/>
            <p14:sldId id="415"/>
          </p14:sldIdLst>
        </p14:section>
        <p14:section name="Анализ конкурентов" id="{F23E1113-54A2-4F48-B250-5AD4CAD0195B}">
          <p14:sldIdLst>
            <p14:sldId id="451"/>
            <p14:sldId id="490"/>
            <p14:sldId id="458"/>
            <p14:sldId id="466"/>
            <p14:sldId id="467"/>
            <p14:sldId id="468"/>
            <p14:sldId id="308"/>
            <p14:sldId id="491"/>
            <p14:sldId id="460"/>
            <p14:sldId id="462"/>
            <p14:sldId id="461"/>
            <p14:sldId id="492"/>
          </p14:sldIdLst>
        </p14:section>
        <p14:section name="Макеты" id="{04DE828A-4837-D845-991B-5AC608E65A2B}">
          <p14:sldIdLst>
            <p14:sldId id="307"/>
            <p14:sldId id="309"/>
            <p14:sldId id="310"/>
            <p14:sldId id="311"/>
            <p14:sldId id="312"/>
            <p14:sldId id="313"/>
            <p14:sldId id="314"/>
            <p14:sldId id="322"/>
            <p14:sldId id="319"/>
            <p14:sldId id="321"/>
            <p14:sldId id="323"/>
            <p14:sldId id="316"/>
            <p14:sldId id="263"/>
            <p14:sldId id="320"/>
            <p14:sldId id="318"/>
            <p14:sldId id="324"/>
            <p14:sldId id="271"/>
            <p14:sldId id="328"/>
          </p14:sldIdLst>
        </p14:section>
        <p14:section name="Чек-лист разработки продукта" id="{20095411-0486-9B48-AFE3-1995445F9A22}">
          <p14:sldIdLst>
            <p14:sldId id="358"/>
            <p14:sldId id="359"/>
            <p14:sldId id="360"/>
            <p14:sldId id="361"/>
            <p14:sldId id="362"/>
            <p14:sldId id="363"/>
            <p14:sldId id="374"/>
            <p14:sldId id="364"/>
            <p14:sldId id="365"/>
            <p14:sldId id="366"/>
            <p14:sldId id="367"/>
            <p14:sldId id="368"/>
            <p14:sldId id="372"/>
            <p14:sldId id="371"/>
          </p14:sldIdLst>
        </p14:section>
        <p14:section name="User Story Mapping" id="{AA5A278E-064C-F944-8246-B03BC968716A}">
          <p14:sldIdLst>
            <p14:sldId id="375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0"/>
    <p:restoredTop sz="92298"/>
  </p:normalViewPr>
  <p:slideViewPr>
    <p:cSldViewPr snapToGrid="0">
      <p:cViewPr varScale="1">
        <p:scale>
          <a:sx n="95" d="100"/>
          <a:sy n="95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BA94-F037-8E4E-BA07-3159C5C3F61C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35EC4-B138-104D-9CD6-A58BE47BB4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76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C38D-714D-184B-FBB7-5AC8FEEF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60F0FA-077D-FDEF-3EE3-CF3328564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9E6D78-74C4-9EE2-F6B3-C2AF79C7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C7B09E-1492-897A-8ED9-F0FCF32FC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4CB22-CF32-7F4D-ACE2-0C6E1D2B007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8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8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4CC9E-4AE2-64EE-0CC5-15BC02FD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C86A1A-B82A-17DE-6CB9-AAD96B349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9D6F4-CDF9-E038-4C1D-1620C7C3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3A4CB1-C1A1-6395-335A-39A696B1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779B79-1BA0-4853-54A6-A92EC9E1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DAC41-88EC-CB89-D981-2F5B8CB8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24A071-07A9-B728-2C7B-21925C9D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10716-5026-5090-3D6A-4E506416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3DEAB-A9AC-9C9D-1DB3-AA70CF90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9358C-093F-8891-26B4-82C61195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85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9CB6C5-B0B2-2590-02EA-1014FA44C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881DEC-6E2C-53D9-807D-1BBA2C0C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DE883-A948-08B4-217E-ADECAFD1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6E2707-1926-51AD-8B3A-24F7A80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1596E4-199A-7618-0DFD-EB391E11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21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08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69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52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86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0CDCF-DC3A-F59F-F71E-F00C0CC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232391-E781-38C9-3511-16654C07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1F18D-71D4-A36A-ECC4-A010F450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9FE76-3659-7EE2-9CD0-583B3D0C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28EF5-77B1-A0A6-111D-6091694E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70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F50AC-96B4-DF32-0FAE-9F26E6FA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FECC9C-621C-EB2A-843A-9509AD53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DE12CA-E5D5-CEC9-C453-1BF0A9D8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5ADAF0-20B8-224B-D252-F42C7EC0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779CF6-04D4-C9DD-071E-009FD49F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D24E-2F12-DC0E-6141-B8C9FD5C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3B7-8577-54F0-C3E4-B7BAFDFBE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B66879-AB11-AC03-3399-80FEDEEB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F7891-6B33-F618-C4AB-7E1862A9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4F5BF1-3238-F04A-E4C2-61B5BD1C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769C3-6A1C-6AB6-3C14-D6255645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4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5DA2D-E69F-4FBC-A54A-0A69820B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0EA84F-6E26-8F30-31FE-5D8452D3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19D91F-56F8-D3F3-0A97-09AA1C23F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6A2FE8-1EEC-24BE-12FE-5CC225105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18B536-062B-E98E-02E0-98374095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ADC99F-E05F-EA05-AD55-AE0C29FC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60B4BB-A6AB-04E4-6044-58E9E1BB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CD996E-1B32-2FBA-764C-0E232538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22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BBDF9-E3C5-E1BC-3C59-1A71118D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5EBAD-3A19-AE18-AD40-44E02C48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56E186-C2E7-F03D-23FF-FC9E5CF9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05FC35-5946-D817-9009-AB020B6A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34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AACA52-23DB-908C-B66C-7FFC2D6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58D685-0698-B5B9-8850-94102B7C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BDF57-058F-649A-643C-D0F15DD7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3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563DD-AED8-B1A7-70C8-98FBCC71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47B3-5B8A-58CB-814F-CC7CEC0E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C15D32-0DEA-55AF-AF4E-EE9933427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A94236-7D7A-CA1E-9579-77A67065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CEDEB3-D518-9EFB-4D26-5A7E4ACD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309B91-2B49-6332-5794-E6877074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00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0845B-27C2-4518-2514-7953845D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9361D3-A399-A5F0-5A02-C7D4768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44BC6-4786-D40D-9DF7-354D0229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6C407-3FF4-0D37-BD6F-739BC2D2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BAC35-05CC-B637-3D6B-28DA3559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EE1D0E-4318-73BA-44F3-8BFC78B4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5B6DB-FCB5-39E2-86C3-4E2E8E32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D6C77A-A922-83E5-3344-CA7013EE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665FC-6CD1-87F0-8580-52A689280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86AB1-40ED-E94B-B42D-035722890D7F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992D80-0F78-FAF9-4013-40BCBCAFE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1FE0F-B1BB-73F4-5E5D-C1FD20611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imilarweb.com/website/tesla.com/#overview" TargetMode="Externa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rgbClr val="7030A0"/>
                </a:solidFill>
              </a:rPr>
              <a:t>I</a:t>
            </a:r>
            <a:r>
              <a:rPr lang="en-US" sz="6600" dirty="0">
                <a:solidFill>
                  <a:srgbClr val="7030A0"/>
                </a:solidFill>
              </a:rPr>
              <a:t>II</a:t>
            </a:r>
            <a:endParaRPr lang="ru-RU" sz="66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90668"/>
          </a:xfrm>
        </p:spPr>
        <p:txBody>
          <a:bodyPr>
            <a:normAutofit fontScale="77500" lnSpcReduction="20000"/>
          </a:bodyPr>
          <a:lstStyle/>
          <a:p>
            <a:r>
              <a:rPr lang="ru-RU" sz="2600" dirty="0"/>
              <a:t>Управление разработкой продуктов</a:t>
            </a:r>
            <a:r>
              <a:rPr lang="en-US" sz="2600" dirty="0"/>
              <a:t>:</a:t>
            </a:r>
          </a:p>
          <a:p>
            <a:r>
              <a:rPr lang="ru-RU" dirty="0"/>
              <a:t>Целевая аудитория</a:t>
            </a:r>
            <a:endParaRPr lang="en-US" dirty="0"/>
          </a:p>
          <a:p>
            <a:r>
              <a:rPr lang="ru-RU" dirty="0"/>
              <a:t>Конкуренты. Стратегии конкуренции</a:t>
            </a:r>
            <a:endParaRPr lang="en-US" dirty="0"/>
          </a:p>
          <a:p>
            <a:r>
              <a:rPr lang="en" dirty="0"/>
              <a:t>JTBD: </a:t>
            </a:r>
            <a:r>
              <a:rPr lang="en-US" dirty="0"/>
              <a:t>Jobs To Be Done</a:t>
            </a:r>
            <a:endParaRPr lang="en" dirty="0"/>
          </a:p>
          <a:p>
            <a:r>
              <a:rPr lang="en" dirty="0"/>
              <a:t>User Story Mapping</a:t>
            </a:r>
          </a:p>
          <a:p>
            <a:r>
              <a:rPr lang="ru-RU" dirty="0"/>
              <a:t>Макеты </a:t>
            </a:r>
            <a:r>
              <a:rPr lang="en" dirty="0"/>
              <a:t>UI: </a:t>
            </a:r>
            <a:r>
              <a:rPr lang="ru-RU" dirty="0"/>
              <a:t>Мокапы / </a:t>
            </a:r>
            <a:r>
              <a:rPr lang="en" dirty="0"/>
              <a:t>Wireframe / </a:t>
            </a:r>
            <a:r>
              <a:rPr lang="ru-RU" dirty="0"/>
              <a:t>Прототипы</a:t>
            </a:r>
            <a:endParaRPr lang="en-US" dirty="0"/>
          </a:p>
          <a:p>
            <a:r>
              <a:rPr lang="ru-RU" dirty="0"/>
              <a:t>Чек-лист перед началом разработки продукта</a:t>
            </a:r>
          </a:p>
          <a:p>
            <a:endParaRPr lang="ru-RU" dirty="0"/>
          </a:p>
          <a:p>
            <a:r>
              <a:rPr lang="en-US" sz="2300" dirty="0"/>
              <a:t>© </a:t>
            </a:r>
            <a:r>
              <a:rPr lang="ru-RU" sz="23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71562" y="273779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Product oriented design — </a:t>
            </a:r>
            <a:r>
              <a:rPr lang="ru-RU" sz="2200" dirty="0"/>
              <a:t>покупайте то, что есть!</a:t>
            </a:r>
          </a:p>
          <a:p>
            <a:r>
              <a:rPr lang="ru-RU" sz="22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079185" cy="956779"/>
          </a:xfrm>
        </p:spPr>
        <p:txBody>
          <a:bodyPr/>
          <a:lstStyle/>
          <a:p>
            <a:r>
              <a:rPr lang="ru-RU" dirty="0"/>
              <a:t>Тест: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31843"/>
            <a:ext cx="385307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30926"/>
            <a:ext cx="2994765" cy="5225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b="1" spc="165" dirty="0">
                <a:cs typeface="Arial"/>
              </a:rPr>
              <a:t>Figma</a:t>
            </a:r>
            <a:r>
              <a:rPr lang="en-US" sz="2200" spc="165" dirty="0">
                <a:cs typeface="Arial"/>
              </a:rPr>
              <a:t>	 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(WMP)</a:t>
            </a:r>
            <a:endParaRPr lang="ru-RU" sz="2200" spc="305" dirty="0">
              <a:solidFill>
                <a:srgbClr val="0034EC"/>
              </a:solidFill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30" dirty="0">
                <a:cs typeface="Arial"/>
              </a:rPr>
              <a:t>Balsamiq	 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(WP)</a:t>
            </a:r>
            <a:r>
              <a:rPr lang="en-US" sz="2200" spc="130" dirty="0">
                <a:cs typeface="Arial"/>
              </a:rPr>
              <a:t>	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5" dirty="0">
                <a:cs typeface="Arial"/>
              </a:rPr>
              <a:t>Moqups	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 (WP)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5" dirty="0">
                <a:cs typeface="Arial"/>
              </a:rPr>
              <a:t>Sketch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95" dirty="0">
                <a:cs typeface="Arial"/>
              </a:rPr>
              <a:t>inVision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Marvel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Adobe XD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 	 (WMP)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Webflow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ProtoPie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solidFill>
                  <a:srgbClr val="7030A0"/>
                </a:solidFill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Framer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0" dirty="0">
                <a:cs typeface="Arial"/>
              </a:rPr>
              <a:t>Whiteboard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25" dirty="0">
                <a:cs typeface="Arial"/>
              </a:rPr>
              <a:t>Flinto</a:t>
            </a:r>
            <a:r>
              <a:rPr lang="ru-RU" sz="2200" spc="125" dirty="0">
                <a:cs typeface="Arial"/>
              </a:rPr>
              <a:t>	 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(</a:t>
            </a:r>
            <a:r>
              <a:rPr lang="en-US" sz="2200" spc="125" noProof="1">
                <a:solidFill>
                  <a:srgbClr val="7030A0"/>
                </a:solidFill>
                <a:cs typeface="Arial"/>
              </a:rPr>
              <a:t>P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spcBef>
                <a:spcPts val="600"/>
              </a:spcBef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45" dirty="0">
                <a:cs typeface="Arial"/>
              </a:rPr>
              <a:t>Photoshop</a:t>
            </a:r>
            <a:br>
              <a:rPr lang="en-US" sz="2200" spc="165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50" dirty="0"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75" dirty="0">
                <a:cs typeface="Arial"/>
              </a:rPr>
              <a:t>HTML</a:t>
            </a:r>
            <a:endParaRPr lang="en-US" sz="22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8744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01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7"/>
            <a:ext cx="10515600" cy="531057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Лайф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тайм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 в разработке макетов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:</a:t>
            </a:r>
            <a:endParaRPr lang="ru-RU" sz="24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Задавай вопросы на старте.</a:t>
            </a:r>
            <a:br>
              <a:rPr lang="ru-RU" sz="2400" dirty="0"/>
            </a:br>
            <a:r>
              <a:rPr lang="ru-RU" sz="2200" dirty="0"/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Общайся с командой в процессе работы.</a:t>
            </a:r>
            <a:br>
              <a:rPr lang="ru-RU" sz="2400" dirty="0"/>
            </a:br>
            <a:r>
              <a:rPr lang="ru-RU" sz="2200" dirty="0"/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Думай о цели макета.</a:t>
            </a:r>
            <a:r>
              <a:rPr lang="en-US" sz="2400" b="1" dirty="0"/>
              <a:t> </a:t>
            </a:r>
            <a:r>
              <a:rPr lang="ru-RU" sz="2400" b="1" dirty="0"/>
              <a:t>На каждом этапе она своя.</a:t>
            </a:r>
          </a:p>
          <a:p>
            <a:pPr lvl="1"/>
            <a:r>
              <a:rPr lang="ru-RU" sz="2200" dirty="0"/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sz="2200" dirty="0"/>
              <a:t>Чем дольше работаешь над каким-то решением (даже если оно не самое удачное), тем сильнее к нему </a:t>
            </a:r>
            <a:r>
              <a:rPr lang="ru-RU" sz="2200" b="1" dirty="0"/>
              <a:t>привязываешься</a:t>
            </a:r>
            <a:r>
              <a:rPr lang="ru-RU" sz="2200" dirty="0"/>
              <a:t> — и тем сложнее будет от него отказаться.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r="17294"/>
          <a:stretch/>
        </p:blipFill>
        <p:spPr>
          <a:xfrm>
            <a:off x="4510874" y="1110062"/>
            <a:ext cx="7447764" cy="45906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</a:t>
            </a:r>
            <a:r>
              <a:rPr lang="en-US" dirty="0"/>
              <a:t>-</a:t>
            </a:r>
            <a:r>
              <a:rPr lang="ru-RU" dirty="0"/>
              <a:t>исследования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AAA7EA9-66D1-4B1B-825E-3450EC4E58B5}"/>
              </a:ext>
            </a:extLst>
          </p:cNvPr>
          <p:cNvPicPr/>
          <p:nvPr/>
        </p:nvPicPr>
        <p:blipFill rotWithShape="1">
          <a:blip r:embed="rId3" cstate="print"/>
          <a:srcRect r="34610"/>
          <a:stretch/>
        </p:blipFill>
        <p:spPr>
          <a:xfrm>
            <a:off x="1" y="2786063"/>
            <a:ext cx="4733626" cy="407193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UX-</a:t>
            </a:r>
            <a:r>
              <a:rPr lang="ru-RU" dirty="0"/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Чек-лист перед началом</a:t>
            </a:r>
            <a:br>
              <a:rPr lang="ru-RU" dirty="0"/>
            </a:br>
            <a:r>
              <a:rPr lang="ru-RU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66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802"/>
            <a:ext cx="10515600" cy="55814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Обычно мобильное приложение делать полгода.</a:t>
            </a:r>
            <a:br>
              <a:rPr lang="en-US" sz="1800" dirty="0"/>
            </a:br>
            <a:r>
              <a:rPr lang="ru-RU" sz="1800" dirty="0"/>
              <a:t>Допустим, у вас 3 разработчика по 150к.</a:t>
            </a:r>
            <a:r>
              <a:rPr lang="en-US" sz="1800" dirty="0"/>
              <a:t> </a:t>
            </a:r>
            <a:r>
              <a:rPr lang="ru-RU" sz="1800" dirty="0"/>
              <a:t>6 месяцев = –3 млн рублей :(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Какие могут быть проблемы при запуске продукта</a:t>
            </a:r>
            <a:r>
              <a:rPr lang="ru-RU" sz="2000" dirty="0"/>
              <a:t> и как не наступить на грабли?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Таких людей мало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br>
              <a:rPr lang="ru-RU" sz="2000" dirty="0">
                <a:solidFill>
                  <a:srgbClr val="941100"/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Нет места на рынке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Экономика не сходится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1CA390-3517-1813-0E66-2122ADF4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0" y="3676011"/>
            <a:ext cx="248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4194195"/>
          </a:xfrm>
          <a:prstGeom prst="rect">
            <a:avLst/>
          </a:prstGeom>
        </p:spPr>
        <p:txBody>
          <a:bodyPr vert="horz" wrap="square" lIns="0" tIns="174413" rIns="0" bIns="0" rtlCol="0">
            <a:no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Социально-демографические характеристики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Доход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Технологии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Регионы (потенциал, ограничения)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Лендинг + трафик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695023" y="1116733"/>
            <a:ext cx="942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52" y="369644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52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Демографические характеристики — базовые характеристики ЦА: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Пол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Возраст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Семейное положение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Образование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работы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Финансовый статус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8" t="3412" r="4512" b="6128"/>
          <a:stretch/>
        </p:blipFill>
        <p:spPr>
          <a:xfrm>
            <a:off x="5295642" y="1416675"/>
            <a:ext cx="3036989" cy="2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841284"/>
            <a:ext cx="644524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200" dirty="0"/>
              <a:t>Оценка размера 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245764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699745"/>
          </a:xfrm>
        </p:spPr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694744"/>
          </a:xfrm>
        </p:spPr>
        <p:txBody>
          <a:bodyPr lIns="9000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2"/>
              </a:rPr>
              <a:t>WordStat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3"/>
              </a:rPr>
              <a:t>Google Trends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4"/>
              </a:rPr>
              <a:t>SimilarWeb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hlinkClick r:id="rId5"/>
              </a:rPr>
              <a:t>СПАРК</a:t>
            </a:r>
            <a:r>
              <a:rPr lang="ru-RU" sz="2000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6"/>
              </a:rPr>
              <a:t>Thomson Reuters Eikon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7"/>
              </a:rPr>
              <a:t>Bloomberg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Отчеты публичных компаний и проспекты к </a:t>
            </a:r>
            <a:r>
              <a:rPr lang="en" sz="2000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8"/>
              </a:rPr>
              <a:t>Statista.com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Customer Development </a:t>
            </a:r>
            <a:r>
              <a:rPr lang="ru-RU" sz="2000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UX-</a:t>
            </a:r>
            <a:r>
              <a:rPr lang="ru-RU" sz="2000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9"/>
              </a:rPr>
              <a:t>AdMobiSpy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0"/>
              </a:rPr>
              <a:t>AppFollow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1"/>
              </a:rPr>
              <a:t>AppAnnie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2"/>
              </a:rPr>
              <a:t>Publer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8200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2. Шпионские тулзы:</a:t>
            </a:r>
            <a:br>
              <a:rPr lang="ru-RU" sz="2400" dirty="0"/>
            </a:br>
            <a:br>
              <a:rPr lang="ru-RU" sz="2133" b="1" spc="120" dirty="0">
                <a:latin typeface="Arial"/>
                <a:cs typeface="Arial"/>
              </a:rPr>
            </a:br>
            <a:r>
              <a:rPr sz="2000" dirty="0" err="1"/>
              <a:t>AppAnnie</a:t>
            </a:r>
            <a:r>
              <a:rPr sz="2000" dirty="0"/>
              <a:t>, AdBeat, Sensor Tower, SimilarWeb, …</a:t>
            </a: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2460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400" dirty="0"/>
              <a:t>1. Посмотреть, где рекламируются конкуренты?</a:t>
            </a:r>
            <a:endParaRPr sz="2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97" y="1825625"/>
            <a:ext cx="43661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Список конкурентов:</a:t>
            </a:r>
          </a:p>
          <a:p>
            <a:r>
              <a:rPr lang="ru-RU" sz="2400" dirty="0"/>
              <a:t>В топе запросов поисковиков</a:t>
            </a:r>
          </a:p>
          <a:p>
            <a:r>
              <a:rPr lang="ru-RU" sz="2400" dirty="0"/>
              <a:t>В топе стора</a:t>
            </a:r>
          </a:p>
          <a:p>
            <a:r>
              <a:rPr lang="ru-RU" sz="2400" dirty="0"/>
              <a:t>В рекомендациях в сторе</a:t>
            </a:r>
          </a:p>
          <a:p>
            <a:r>
              <a:rPr lang="ru-RU" sz="2400" dirty="0"/>
              <a:t>Из опроса аудитории</a:t>
            </a:r>
          </a:p>
          <a:p>
            <a:r>
              <a:rPr lang="ru-RU" sz="2400" dirty="0"/>
              <a:t>Из обзоров рынка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083729" y="1825625"/>
            <a:ext cx="3599505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b="1" dirty="0"/>
              <a:t>Аудитория конкурентов</a:t>
            </a:r>
            <a:r>
              <a:rPr lang="ru-RU" sz="2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Для веба: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TNS </a:t>
            </a:r>
            <a:r>
              <a:rPr lang="en" sz="2400" dirty="0" err="1"/>
              <a:t>WebIndex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GemiusAudience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ComScore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Liveinternet</a:t>
            </a:r>
            <a:r>
              <a:rPr lang="en" sz="2400" dirty="0"/>
              <a:t> Rating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alexa.com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SimilarWeb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203A2-BB57-1CBF-A3B8-86513CB8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4" r="16707"/>
          <a:stretch/>
        </p:blipFill>
        <p:spPr>
          <a:xfrm>
            <a:off x="8972550" y="2377439"/>
            <a:ext cx="3219450" cy="31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2764" cy="33496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целевая аудитория, незанятая аудитория, тренды роста</a:t>
            </a:r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dirty="0"/>
              <a:t>= существующие каналы и стоимость в них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000" b="1" dirty="0">
                <a:solidFill>
                  <a:srgbClr val="0432FF"/>
                </a:solidFill>
              </a:rPr>
              <a:t>LTV</a:t>
            </a:r>
            <a:r>
              <a:rPr lang="ru-RU" sz="20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0000"/>
              </a:lnSpc>
              <a:spcBef>
                <a:spcPts val="80"/>
              </a:spcBef>
              <a:buNone/>
            </a:pPr>
            <a:r>
              <a:rPr lang="ru-RU" sz="2000" dirty="0"/>
              <a:t>= платежеспособность + продуктовые метрики</a:t>
            </a:r>
            <a:br>
              <a:rPr lang="en-US" sz="2000" dirty="0"/>
            </a:br>
            <a:r>
              <a:rPr lang="ru-RU" sz="2000" dirty="0"/>
              <a:t>(% платящих, средний чек, </a:t>
            </a:r>
            <a:r>
              <a:rPr lang="en-US" sz="2000" dirty="0"/>
              <a:t>retention</a:t>
            </a:r>
            <a:r>
              <a:rPr lang="ru-RU" sz="2000" dirty="0"/>
              <a:t>, LT</a:t>
            </a:r>
            <a:r>
              <a:rPr lang="en-US" sz="2000" dirty="0"/>
              <a:t>V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b="1" dirty="0">
                <a:solidFill>
                  <a:srgbClr val="0432FF"/>
                </a:solidFill>
              </a:rPr>
              <a:t>Сходится ли </a:t>
            </a:r>
            <a:r>
              <a:rPr lang="en" sz="2000" b="1" dirty="0">
                <a:solidFill>
                  <a:srgbClr val="0432FF"/>
                </a:solidFill>
              </a:rPr>
              <a:t>Unit-</a:t>
            </a:r>
            <a:r>
              <a:rPr lang="ru-RU" sz="2000" b="1" dirty="0">
                <a:solidFill>
                  <a:srgbClr val="0432FF"/>
                </a:solidFill>
              </a:rPr>
              <a:t>экономика:</a:t>
            </a:r>
            <a:br>
              <a:rPr lang="ru-RU" sz="2000" b="1" dirty="0">
                <a:solidFill>
                  <a:srgbClr val="0432FF"/>
                </a:solidFill>
                <a:cs typeface="Arial"/>
              </a:rPr>
            </a:br>
            <a:r>
              <a:rPr lang="en" sz="2000" dirty="0"/>
              <a:t>Users x (LTV - CA</a:t>
            </a:r>
            <a:r>
              <a:rPr lang="ru-RU" sz="2000" dirty="0"/>
              <a:t>С) = </a:t>
            </a:r>
            <a:r>
              <a:rPr lang="en" sz="2000" dirty="0"/>
              <a:t>Gross Proﬁt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B4DC3-B876-782A-8D5D-7C492795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08" y="1803400"/>
            <a:ext cx="4503192" cy="34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1" y="1246040"/>
            <a:ext cx="7054800" cy="5452988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sz="2000" b="1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количественные данные и опросы подтверждают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у нас конкурентоспособная цена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Мы можем до них достучаться</a:t>
            </a:r>
            <a:r>
              <a:rPr lang="en-US" sz="2000" b="1" dirty="0"/>
              <a:t>:</a:t>
            </a:r>
            <a:endParaRPr lang="ru-RU" sz="20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каналы не «забиты», мы способны покупать там рекламу</a:t>
            </a:r>
          </a:p>
          <a:p>
            <a:pPr marL="16933">
              <a:spcBef>
                <a:spcPts val="1500"/>
              </a:spcBef>
            </a:pPr>
            <a:r>
              <a:rPr lang="ru-RU" sz="2000" b="1" dirty="0"/>
              <a:t>Экономика продукта сходится</a:t>
            </a:r>
            <a:r>
              <a:rPr lang="en-US" sz="2000" b="1" dirty="0"/>
              <a:t>:</a:t>
            </a:r>
            <a:endParaRPr lang="ru-RU" sz="20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1044093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Как не прогореть с продуктом: </a:t>
            </a:r>
            <a:r>
              <a:rPr lang="en-US" dirty="0"/>
              <a:t>Checklist</a:t>
            </a:r>
            <a:endParaRPr spc="21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E25C3A-B32C-2910-FA67-B407C709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4489" r="13625" b="7813"/>
          <a:stretch/>
        </p:blipFill>
        <p:spPr>
          <a:xfrm>
            <a:off x="8372476" y="1260328"/>
            <a:ext cx="3657600" cy="4900614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395174"/>
            <a:ext cx="6390554" cy="5277086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проблему:</a:t>
            </a:r>
          </a:p>
          <a:p>
            <a:pPr marL="896938" lvl="1" indent="-423863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«люди расстраиваются когда теряют животных»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решение: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«сделаем GPS-маячок»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Поймём у кого есть проблема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«владельцы домашних питомцев»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сколько таких людей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аудитория конкурентов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количество поисковых запросов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Придумаем как до них достучаться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рекламные каналы и их охват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позиционирование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экономику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найдём коэффициенты формулы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ценообразование и бизнес-модель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Учтём риски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147747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Пример: </a:t>
            </a: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957816" y="2120191"/>
            <a:ext cx="5088749" cy="2745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72000" tIns="72000" rIns="72000" bIns="7200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6" y="1284790"/>
            <a:ext cx="10921161" cy="53070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Географические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Крупные города / сельская местность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Северные регионы / южные регионы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pPr>
              <a:lnSpc>
                <a:spcPct val="100000"/>
              </a:lnSpc>
            </a:pPr>
            <a:r>
              <a:rPr lang="ru-RU" dirty="0"/>
              <a:t>Демографические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Можно настраивать таргетированную рекламу (в соцсетях)</a:t>
            </a:r>
          </a:p>
          <a:p>
            <a:pPr>
              <a:lnSpc>
                <a:spcPct val="100000"/>
              </a:lnSpc>
            </a:pPr>
            <a:r>
              <a:rPr lang="ru-RU" dirty="0"/>
              <a:t>Социально-экономические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lnSpc>
                <a:spcPct val="100000"/>
              </a:lnSpc>
              <a:buNone/>
            </a:pP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CJM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3. Заполнение пробелов в историях</a:t>
            </a:r>
            <a:endParaRPr lang="en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lnSpc>
                <a:spcPct val="100000"/>
              </a:lnSpc>
              <a:buNone/>
            </a:pPr>
            <a:endParaRPr lang="en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5. Выделяем релизы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83" y="2660509"/>
            <a:ext cx="5649807" cy="172696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3600" dirty="0"/>
              <a:t>Рисуй портрет</a:t>
            </a:r>
            <a:br>
              <a:rPr lang="en-US" sz="3600" dirty="0"/>
            </a:br>
            <a:r>
              <a:rPr lang="ru-RU" sz="3600" dirty="0"/>
              <a:t>по</a:t>
            </a:r>
            <a:r>
              <a:rPr lang="en-US" sz="3600" dirty="0"/>
              <a:t> </a:t>
            </a:r>
            <a:r>
              <a:rPr lang="ru-RU" sz="3600" dirty="0"/>
              <a:t>мышлению,</a:t>
            </a:r>
            <a:br>
              <a:rPr lang="en-US" sz="3600" dirty="0"/>
            </a:br>
            <a:r>
              <a:rPr lang="ru-RU" sz="3600" dirty="0"/>
              <a:t>а не по биометрикам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активный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живёт в центре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200" noProof="1">
                <a:solidFill>
                  <a:srgbClr val="0432FF"/>
                </a:solidFill>
              </a:rPr>
              <a:t>разрушает</a:t>
            </a:r>
            <a:r>
              <a:rPr sz="2200" noProof="1">
                <a:solidFill>
                  <a:srgbClr val="0432FF"/>
                </a:solidFill>
              </a:rPr>
              <a:t> стереотип</a:t>
            </a:r>
            <a:r>
              <a:rPr lang="ru-RU" sz="2200" noProof="1">
                <a:solidFill>
                  <a:srgbClr val="0432FF"/>
                </a:solidFill>
              </a:rPr>
              <a:t>ы</a:t>
            </a:r>
            <a:endParaRPr sz="2200" noProof="1">
              <a:solidFill>
                <a:srgbClr val="0432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200" dirty="0">
                <a:solidFill>
                  <a:srgbClr val="0432FF"/>
                </a:solidFill>
              </a:rPr>
              <a:t>интересуется современным искусством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 года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двое детей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женат</a:t>
            </a:r>
            <a:endParaRPr sz="2200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9" y="436086"/>
            <a:ext cx="4879482" cy="1289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ЦА: </a:t>
            </a:r>
            <a:r>
              <a:rPr lang="en-US" sz="4000" dirty="0"/>
              <a:t> </a:t>
            </a:r>
            <a:r>
              <a:rPr lang="ru-RU" sz="4000" dirty="0"/>
              <a:t>психологические</a:t>
            </a:r>
            <a:r>
              <a:rPr lang="en-US" sz="4000" dirty="0"/>
              <a:t> </a:t>
            </a:r>
            <a:r>
              <a:rPr lang="ru-RU" sz="4000" dirty="0"/>
              <a:t>характеристики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73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592"/>
            <a:ext cx="6695941" cy="5199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Образ жизни, ценности, принципы, мечты, страхи, проблемы, кумиры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Скорость принятия решения и взгляд на мир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Принадлежность к ценностным группам / субкультурам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9A3F4-A154-0EB6-4B34-A579C0D3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41" y="1388050"/>
            <a:ext cx="4657859" cy="2587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C4B07-C7B3-5C07-D091-B095CFE5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40" y="4178943"/>
            <a:ext cx="4657859" cy="2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484051" y="150562"/>
            <a:ext cx="10515600" cy="9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Деление ЦА по скорости принятия инноваций.</a:t>
            </a:r>
            <a:br>
              <a:rPr lang="ru-RU" sz="4000" dirty="0"/>
            </a:br>
            <a:r>
              <a:rPr lang="ru-RU" sz="4000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997" y="1635737"/>
            <a:ext cx="8996006" cy="3195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484050" y="1271489"/>
            <a:ext cx="10291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484050" y="4780167"/>
            <a:ext cx="1116008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endParaRPr lang="ru-RU" sz="2000" dirty="0">
              <a:solidFill>
                <a:srgbClr val="212529"/>
              </a:solidFill>
            </a:endParaRP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02" y="3967827"/>
            <a:ext cx="820450" cy="107160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683938"/>
            <a:ext cx="11616159" cy="6153805"/>
          </a:xfrm>
        </p:spPr>
        <p:txBody>
          <a:bodyPr>
            <a:noAutofit/>
          </a:bodyPr>
          <a:lstStyle/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20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Проникнуть в этот сегмент значит обеспечить себе стабильную прибыль и рост.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20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-10796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17391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380950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4" y="1545320"/>
            <a:ext cx="7502026" cy="27549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Молодые люди, желающие подкачаться, чтобы понравиться противоположному полу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Люди среднего возраста, желающие сбросить вес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Брутальные мужчины, желающие выглядеть ещё брутальнее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585197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602895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714090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185" y="-3861"/>
            <a:ext cx="6309814" cy="22182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/>
              <a:t>Метод персон</a:t>
            </a:r>
            <a:r>
              <a:rPr lang="ru-RU" sz="2000" dirty="0"/>
              <a:t> — это способ описания ЦА.</a:t>
            </a:r>
            <a:br>
              <a:rPr lang="ru-RU" sz="2000" dirty="0"/>
            </a:br>
            <a:r>
              <a:rPr lang="ru-RU" sz="2000" dirty="0"/>
              <a:t>Его цель — создать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мотивацию («возможность простого создания классного ролика из фотографий),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308403"/>
            <a:ext cx="6781800" cy="526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Карта эмпатии (</a:t>
            </a:r>
            <a:r>
              <a:rPr dirty="0"/>
              <a:t>Empathy map</a:t>
            </a:r>
            <a:r>
              <a:rPr lang="ru-RU" dirty="0"/>
              <a:t>)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394" y="233194"/>
            <a:ext cx="10718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карты эмпатии (для метода персон)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5118" y="5306209"/>
            <a:ext cx="2700020" cy="143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Ценности: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Семья на первом месте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оценке товара важно качество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О чем думает и что чувствует?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2766" y="4646800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3280120" cy="155850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ru-RU" sz="2000" b="1" dirty="0"/>
              <a:t>Основные боли:</a:t>
            </a:r>
          </a:p>
          <a:p>
            <a:pPr marL="180000" indent="-180000">
              <a:lnSpc>
                <a:spcPct val="8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 опоздать на работу</a:t>
            </a:r>
          </a:p>
          <a:p>
            <a:pPr marL="180000" marR="5080" indent="-18000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1493949" y="1348091"/>
            <a:ext cx="3699885" cy="1592988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1393" y="4143229"/>
            <a:ext cx="15741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rgbClr val="0034EC"/>
                </a:solidFill>
                <a:cs typeface="Arial"/>
              </a:rPr>
              <a:t>Ольга,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-50" dirty="0">
                <a:solidFill>
                  <a:srgbClr val="0034EC"/>
                </a:solidFill>
                <a:cs typeface="Arial"/>
              </a:rPr>
              <a:t>31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70" dirty="0">
                <a:solidFill>
                  <a:srgbClr val="0034EC"/>
                </a:solidFill>
                <a:cs typeface="Arial"/>
              </a:rPr>
              <a:t>год</a:t>
            </a:r>
            <a:endParaRPr dirty="0"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3485" y="5129788"/>
            <a:ext cx="1776169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lang="ru-RU" sz="2000"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11257" y="5096312"/>
            <a:ext cx="1739264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Читает отзывы на сайтах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5338" y="1886703"/>
            <a:ext cx="2700020" cy="2633782"/>
          </a:xfrm>
          <a:prstGeom prst="rect">
            <a:avLst/>
          </a:prstGeom>
        </p:spPr>
        <p:txBody>
          <a:bodyPr vert="horz" wrap="square" lIns="0" tIns="19685" rIns="0" bIns="0" rtlCol="0">
            <a:noAutofit/>
          </a:bodyPr>
          <a:lstStyle/>
          <a:p>
            <a:pPr marL="12700" marR="5080">
              <a:spcBef>
                <a:spcPts val="500"/>
              </a:spcBef>
            </a:pPr>
            <a:r>
              <a:rPr lang="ru-RU" sz="2000" b="1" dirty="0"/>
              <a:t>Что слышит?</a:t>
            </a:r>
            <a:endParaRPr lang="ru-RU" sz="2000" dirty="0"/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Услышав рекламу по ТВ, переключает канал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машине не меняет волну радио, когда слышит рекламу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6796" y="1603757"/>
            <a:ext cx="1841778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8995464" y="1886703"/>
            <a:ext cx="2700020" cy="247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dirty="0"/>
              <a:t>Что видит?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Ездит в офис на машине — баннеры вдоль дороги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Смотрит </a:t>
            </a:r>
            <a:r>
              <a:rPr lang="en" sz="2000" dirty="0"/>
              <a:t>YouTube-shorts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вечерам смотрит сериалы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354901"/>
            <a:ext cx="2382519" cy="1159292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>
                <a:latin typeface="+mn-lt"/>
              </a:rPr>
              <a:t>ИТ-отдел, отдел бизнес-аналитики,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отдел безопасности и закупок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54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/>
              <a:t>Прямая ЦА:</a:t>
            </a:r>
          </a:p>
          <a:p>
            <a:pPr marL="16933">
              <a:spcBef>
                <a:spcPts val="47"/>
              </a:spcBef>
            </a:pPr>
            <a:r>
              <a:rPr sz="2000" dirty="0"/>
              <a:t>маркетинг-директор</a:t>
            </a: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2000" dirty="0"/>
              <a:t>Так как он выделит деньги на аналитику.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800" dirty="0"/>
              <a:t>Конкретизируем </a:t>
            </a:r>
            <a:r>
              <a:rPr sz="2800" dirty="0"/>
              <a:t>ЦА: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379E7-21DE-7809-4CA1-E44AE33CF3A2}"/>
              </a:ext>
            </a:extLst>
          </p:cNvPr>
          <p:cNvSpPr txBox="1"/>
          <p:nvPr/>
        </p:nvSpPr>
        <p:spPr>
          <a:xfrm>
            <a:off x="9676316" y="1517640"/>
            <a:ext cx="2515684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/>
              <a:t>PPC-</a:t>
            </a:r>
            <a:r>
              <a:rPr lang="ru-RU" dirty="0"/>
              <a:t>специалист,</a:t>
            </a:r>
            <a:br>
              <a:rPr lang="ru-RU"/>
            </a:br>
            <a:r>
              <a:rPr lang="en" dirty="0"/>
              <a:t>Pay Per Click </a:t>
            </a:r>
            <a:r>
              <a:rPr lang="ru-RU" dirty="0"/>
              <a:t>специалист — это специалист по контекстной рекламе, он привлекает на сайт пользователей, которые с большой вероятностью что-то на нем закажут.</a:t>
            </a:r>
          </a:p>
        </p:txBody>
      </p:sp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7"/>
            <a:ext cx="4954440" cy="1789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0CE-4564-8865-81A2-E3F32B78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39F083-A43C-EB41-581A-CD2A22E6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ЦА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91A71BF-55EC-A57E-1D0A-28143727A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3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7DDE-6825-DC1F-B7B2-9D68DE94D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A76C1F-197D-E40D-E032-AD3BB60DB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634491B-E89B-4E9B-8260-8875B064C2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1815099"/>
            <a:ext cx="1620824" cy="162082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8C72C2D-6E09-B6D1-33DB-B644E6AB05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5321" y="1710429"/>
            <a:ext cx="1620824" cy="162082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BBB0614-48E8-12DE-6A0F-6A64DFFBD7FD}"/>
              </a:ext>
            </a:extLst>
          </p:cNvPr>
          <p:cNvSpPr txBox="1"/>
          <p:nvPr/>
        </p:nvSpPr>
        <p:spPr>
          <a:xfrm>
            <a:off x="909630" y="5102071"/>
            <a:ext cx="4772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Почему</a:t>
            </a:r>
            <a:r>
              <a:rPr sz="2000" dirty="0"/>
              <a:t>», «</a:t>
            </a:r>
            <a:r>
              <a:rPr sz="2000" b="1" dirty="0"/>
              <a:t>как</a:t>
            </a:r>
            <a:r>
              <a:rPr sz="2000" dirty="0"/>
              <a:t>», «</a:t>
            </a:r>
            <a:r>
              <a:rPr sz="2000" b="1" dirty="0"/>
              <a:t>зачем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3306034-A754-7A08-D7B5-FB577E23031D}"/>
              </a:ext>
            </a:extLst>
          </p:cNvPr>
          <p:cNvSpPr txBox="1"/>
          <p:nvPr/>
        </p:nvSpPr>
        <p:spPr>
          <a:xfrm>
            <a:off x="6418926" y="4963572"/>
            <a:ext cx="47936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Сколько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8E6815-9BD7-6CC4-524A-65999A13D0C7}"/>
              </a:ext>
            </a:extLst>
          </p:cNvPr>
          <p:cNvSpPr txBox="1"/>
          <p:nvPr/>
        </p:nvSpPr>
        <p:spPr>
          <a:xfrm>
            <a:off x="1321247" y="3548051"/>
            <a:ext cx="3948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Качественные исследования (CustDev, JTBD)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4C64F56-125F-C80E-0D8F-31F2240CB6AF}"/>
              </a:ext>
            </a:extLst>
          </p:cNvPr>
          <p:cNvSpPr txBox="1"/>
          <p:nvPr/>
        </p:nvSpPr>
        <p:spPr>
          <a:xfrm>
            <a:off x="6418925" y="3549338"/>
            <a:ext cx="47936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Количественные исследования (анкетирование, опросы)</a:t>
            </a:r>
          </a:p>
        </p:txBody>
      </p:sp>
    </p:spTree>
    <p:extLst>
      <p:ext uri="{BB962C8B-B14F-4D97-AF65-F5344CB8AC3E}">
        <p14:creationId xmlns:p14="http://schemas.microsoft.com/office/powerpoint/2010/main" val="68655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F2581-5AD0-6708-2315-1C365B43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67E71FD-ABBD-8AD7-A067-0BD5AEC8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58D7F4F-4122-D5B1-238E-C4AFDBB7AE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002311"/>
            <a:ext cx="10515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600D0B0-7544-7ADD-9989-5BE36C185D01}"/>
              </a:ext>
            </a:extLst>
          </p:cNvPr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5962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4B796-EC16-9052-D21D-4AE0AF06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F3EA71-F323-9DC9-B5F5-8471FCD6F9E9}"/>
              </a:ext>
            </a:extLst>
          </p:cNvPr>
          <p:cNvSpPr txBox="1"/>
          <p:nvPr/>
        </p:nvSpPr>
        <p:spPr>
          <a:xfrm>
            <a:off x="368491" y="3738253"/>
            <a:ext cx="3862316" cy="174814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lang="ru-RU" sz="2200" b="1" dirty="0"/>
              <a:t>анализ рынка с помощью специально обученных людей:</a:t>
            </a:r>
            <a:br>
              <a:rPr lang="ru-RU" sz="2200" b="1" dirty="0"/>
            </a:br>
            <a:r>
              <a:rPr lang="ru-RU" sz="2200" dirty="0"/>
              <a:t>заказать у агентства,</a:t>
            </a:r>
          </a:p>
          <a:p>
            <a:pPr algn="ctr">
              <a:spcBef>
                <a:spcPts val="360"/>
              </a:spcBef>
            </a:pPr>
            <a:r>
              <a:rPr lang="ru-RU" sz="2200" dirty="0"/>
              <a:t>на фрилансе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DB51D9B-9D25-7CFE-3298-A75B57844E50}"/>
              </a:ext>
            </a:extLst>
          </p:cNvPr>
          <p:cNvSpPr txBox="1"/>
          <p:nvPr/>
        </p:nvSpPr>
        <p:spPr>
          <a:xfrm>
            <a:off x="4788088" y="2195183"/>
            <a:ext cx="3292687" cy="26899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lang="ru-RU" sz="2200" b="1" dirty="0"/>
              <a:t>сделать самому:</a:t>
            </a:r>
            <a:br>
              <a:rPr lang="ru-RU" sz="2200" b="1" dirty="0"/>
            </a:br>
            <a:r>
              <a:rPr lang="ru-RU" sz="2200" dirty="0"/>
              <a:t>провести опросы, изучить информацию в интернете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017C76-6305-7B94-0C74-BDD06D231E47}"/>
              </a:ext>
            </a:extLst>
          </p:cNvPr>
          <p:cNvSpPr txBox="1"/>
          <p:nvPr/>
        </p:nvSpPr>
        <p:spPr>
          <a:xfrm>
            <a:off x="8636294" y="2195183"/>
            <a:ext cx="2958253" cy="2174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 dirty="0">
              <a:latin typeface="Arial"/>
              <a:cs typeface="Arial"/>
            </a:endParaRPr>
          </a:p>
          <a:p>
            <a:pPr marL="537620" marR="6773" indent="-521534">
              <a:spcBef>
                <a:spcPts val="2880"/>
              </a:spcBef>
            </a:pPr>
            <a:r>
              <a:rPr lang="ru-RU" sz="2200" b="1" dirty="0"/>
              <a:t>найти / купить готовые исследования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44095BA-F125-E5D7-3B85-DA9CBEDF7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F254774-2DB7-0F10-F4F6-41B0120F82B6}"/>
              </a:ext>
            </a:extLst>
          </p:cNvPr>
          <p:cNvSpPr txBox="1">
            <a:spLocks/>
          </p:cNvSpPr>
          <p:nvPr/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Как проанализировать ЦА?</a:t>
            </a:r>
          </a:p>
        </p:txBody>
      </p:sp>
    </p:spTree>
    <p:extLst>
      <p:ext uri="{BB962C8B-B14F-4D97-AF65-F5344CB8AC3E}">
        <p14:creationId xmlns:p14="http://schemas.microsoft.com/office/powerpoint/2010/main" val="3129580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0F58-C8EA-584C-2B87-744C1D93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743125-8303-DD0A-FB1B-3232137F6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947" y="31892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«своими силами»: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2C670F9-C737-2BBD-AE75-5E3E1824A12B}"/>
              </a:ext>
            </a:extLst>
          </p:cNvPr>
          <p:cNvSpPr txBox="1"/>
          <p:nvPr/>
        </p:nvSpPr>
        <p:spPr>
          <a:xfrm>
            <a:off x="961469" y="1836302"/>
            <a:ext cx="3014785" cy="116570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  <a:endParaRPr lang="ru-RU" sz="2200" dirty="0">
              <a:solidFill>
                <a:srgbClr val="0432FF"/>
              </a:solidFill>
            </a:endParaRP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Дешевизна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Конфиденциальность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8928BBA-6188-C59B-58A6-DA2A30A29D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891" y="1171830"/>
            <a:ext cx="592718" cy="592718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A531BD7-9611-B11D-F4E8-8100ECDB1D37}"/>
              </a:ext>
            </a:extLst>
          </p:cNvPr>
          <p:cNvSpPr txBox="1"/>
          <p:nvPr/>
        </p:nvSpPr>
        <p:spPr>
          <a:xfrm>
            <a:off x="5991530" y="1786416"/>
            <a:ext cx="5923379" cy="157915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Меньше инструментов / оборудования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8D8114FF-93CF-CFBC-1C2C-5410713487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7568" y="111674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A37E433-452A-14B8-8055-742FC01B0582}"/>
              </a:ext>
            </a:extLst>
          </p:cNvPr>
          <p:cNvSpPr txBox="1">
            <a:spLocks/>
          </p:cNvSpPr>
          <p:nvPr/>
        </p:nvSpPr>
        <p:spPr>
          <a:xfrm>
            <a:off x="794946" y="3551189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</a:t>
            </a:r>
            <a:r>
              <a:rPr lang="en-US" dirty="0"/>
              <a:t>«</a:t>
            </a:r>
            <a:r>
              <a:rPr lang="ru-RU" dirty="0"/>
              <a:t>на стороне</a:t>
            </a:r>
            <a:r>
              <a:rPr lang="en-US" dirty="0"/>
              <a:t>»</a:t>
            </a:r>
            <a:r>
              <a:rPr lang="ru-RU" dirty="0"/>
              <a:t>: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99BD89D-0326-41B4-E497-778173F10C33}"/>
              </a:ext>
            </a:extLst>
          </p:cNvPr>
          <p:cNvSpPr txBox="1"/>
          <p:nvPr/>
        </p:nvSpPr>
        <p:spPr>
          <a:xfrm>
            <a:off x="925991" y="4893215"/>
            <a:ext cx="4714666" cy="1663822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Высокое качество проведения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Объективность</a:t>
            </a:r>
          </a:p>
          <a:p>
            <a:pPr marL="403860" indent="-391795"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Больший выбор методов исследования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43A2BD9-14E7-24B6-531D-2B3C486DD1DC}"/>
              </a:ext>
            </a:extLst>
          </p:cNvPr>
          <p:cNvSpPr txBox="1"/>
          <p:nvPr/>
        </p:nvSpPr>
        <p:spPr>
          <a:xfrm>
            <a:off x="5969496" y="4887107"/>
            <a:ext cx="5787410" cy="15940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  <a:endParaRPr lang="ru-RU" sz="2200" dirty="0"/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B6E83BFE-300A-80B2-83E3-C955720F75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472" y="4320784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A8EA6E87-D7AA-8556-799A-60409E17AD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5428" y="4249284"/>
            <a:ext cx="667834" cy="6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325DF-9D61-5F95-752D-105CD07E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AD6544-5CF9-C52B-3AFF-37973E5D06C8}"/>
              </a:ext>
            </a:extLst>
          </p:cNvPr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8D9892D-562F-F101-4E98-681190F77964}"/>
              </a:ext>
            </a:extLst>
          </p:cNvPr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721EE56-EF2B-CFFF-5E33-CB75A65E76F5}"/>
                </a:ext>
              </a:extLst>
            </p:cNvPr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D36BAD-02E0-E338-E093-1F3F86E9AADE}"/>
                </a:ext>
              </a:extLst>
            </p:cNvPr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C5FF2096-3AF5-A47E-90CD-638755F3FE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817359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C27180B-20C3-FB48-9751-8AE96064BE2F}"/>
              </a:ext>
            </a:extLst>
          </p:cNvPr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37D46F-E948-D105-1098-7F8325E76B62}"/>
              </a:ext>
            </a:extLst>
          </p:cNvPr>
          <p:cNvSpPr txBox="1"/>
          <p:nvPr/>
        </p:nvSpPr>
        <p:spPr>
          <a:xfrm>
            <a:off x="873155" y="2581799"/>
            <a:ext cx="3169285" cy="847201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Первичные данные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6CEC684-6FFF-E2E6-AEDC-E6D085F2E41B}"/>
              </a:ext>
            </a:extLst>
          </p:cNvPr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432FF"/>
                </a:solidFill>
              </a:rPr>
              <a:t>Вторичные данные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5E198DA-25E4-BDCA-8383-9A8563068B94}"/>
              </a:ext>
            </a:extLst>
          </p:cNvPr>
          <p:cNvSpPr txBox="1"/>
          <p:nvPr/>
        </p:nvSpPr>
        <p:spPr>
          <a:xfrm>
            <a:off x="1089472" y="3770974"/>
            <a:ext cx="2722131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Экспертная оценка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78BFD53-9CCF-093E-CA2C-C88F73CD525A}"/>
              </a:ext>
            </a:extLst>
          </p:cNvPr>
          <p:cNvSpPr txBox="1"/>
          <p:nvPr/>
        </p:nvSpPr>
        <p:spPr>
          <a:xfrm>
            <a:off x="6587048" y="3770974"/>
            <a:ext cx="2797584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Внутренние данные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8ADAC8D-C5D4-A90D-2733-550277DBBB97}"/>
              </a:ext>
            </a:extLst>
          </p:cNvPr>
          <p:cNvSpPr/>
          <p:nvPr/>
        </p:nvSpPr>
        <p:spPr>
          <a:xfrm>
            <a:off x="11107202" y="433170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419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046" y="438302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0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466" y="4827291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55511" y="4705613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5225" y="274162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7116" y="2734740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630219" y="3465456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5C335F-96F8-8D17-0E0F-9C9788631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9152" r="9479"/>
          <a:stretch/>
        </p:blipFill>
        <p:spPr>
          <a:xfrm>
            <a:off x="545965" y="2534324"/>
            <a:ext cx="4133590" cy="3069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DD27-274F-F4A4-CAC3-D202D73A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666A915-5DBE-800E-3BCB-EF5165BFBB24}"/>
              </a:ext>
            </a:extLst>
          </p:cNvPr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04856E2-0102-0005-5ED6-FF4D0EBE9EBA}"/>
                </a:ext>
              </a:extLst>
            </p:cNvPr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C9DF03-22D7-1AC1-7F85-C98C76977896}"/>
                </a:ext>
              </a:extLst>
            </p:cNvPr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FBA80CFC-6E89-2E27-493B-F5C38A98BD80}"/>
              </a:ext>
            </a:extLst>
          </p:cNvPr>
          <p:cNvSpPr txBox="1"/>
          <p:nvPr/>
        </p:nvSpPr>
        <p:spPr>
          <a:xfrm>
            <a:off x="8187229" y="1933246"/>
            <a:ext cx="3061547" cy="11715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Потребности в информации и способы её получения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776EFE-7B4C-C700-3023-F8AB23CCDC7B}"/>
              </a:ext>
            </a:extLst>
          </p:cNvPr>
          <p:cNvSpPr txBox="1"/>
          <p:nvPr/>
        </p:nvSpPr>
        <p:spPr>
          <a:xfrm>
            <a:off x="8254291" y="3619584"/>
            <a:ext cx="3431540" cy="7788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Поведение при покупке, кто/что влияет на решение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6FDBDE9-6D8A-7C50-8B54-1427F0563A6F}"/>
              </a:ext>
            </a:extLst>
          </p:cNvPr>
          <p:cNvSpPr txBox="1"/>
          <p:nvPr/>
        </p:nvSpPr>
        <p:spPr>
          <a:xfrm>
            <a:off x="7756394" y="5339478"/>
            <a:ext cx="25442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2200" dirty="0"/>
              <a:t>Интересы, привычки, хобби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20C679-31D5-833F-73A0-3B6059A6B5F0}"/>
              </a:ext>
            </a:extLst>
          </p:cNvPr>
          <p:cNvSpPr txBox="1"/>
          <p:nvPr/>
        </p:nvSpPr>
        <p:spPr>
          <a:xfrm>
            <a:off x="2217693" y="5428838"/>
            <a:ext cx="1267459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/>
              <a:t>Ценности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27463B5-8E3B-D550-D078-843082B38DC2}"/>
              </a:ext>
            </a:extLst>
          </p:cNvPr>
          <p:cNvSpPr txBox="1"/>
          <p:nvPr/>
        </p:nvSpPr>
        <p:spPr>
          <a:xfrm>
            <a:off x="542631" y="3659974"/>
            <a:ext cx="2799927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Образование и сфера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деятельности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6C4E735-A33C-55A6-7124-F9E2201CCA63}"/>
              </a:ext>
            </a:extLst>
          </p:cNvPr>
          <p:cNvSpPr txBox="1"/>
          <p:nvPr/>
        </p:nvSpPr>
        <p:spPr>
          <a:xfrm>
            <a:off x="1131751" y="1939483"/>
            <a:ext cx="2368973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Демографические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признаки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26D86F0-8596-9911-4654-D47B0D604F25}"/>
              </a:ext>
            </a:extLst>
          </p:cNvPr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BB3F16B-6330-7E34-037E-791CB4910615}"/>
              </a:ext>
            </a:extLst>
          </p:cNvPr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E79BE51-E27D-C8A1-7525-CEF5D2BA82DC}"/>
              </a:ext>
            </a:extLst>
          </p:cNvPr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0C14AE6-82BC-7E28-D9FE-8B99771051FD}"/>
              </a:ext>
            </a:extLst>
          </p:cNvPr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40A2887-5293-318D-C64E-40ED04CF7224}"/>
              </a:ext>
            </a:extLst>
          </p:cNvPr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9E62792-662D-07D5-5CD2-9DEB95192DF9}"/>
              </a:ext>
            </a:extLst>
          </p:cNvPr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2C6E4AE2-15D9-9205-47F3-A5230AB0F2C1}"/>
              </a:ext>
            </a:extLst>
          </p:cNvPr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30793F8-B6A4-5E3D-DEBE-A4736BCEAE52}"/>
                </a:ext>
              </a:extLst>
            </p:cNvPr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C0DFB23A-75ED-7049-67FF-40342D02646C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12D660D-7DF1-BB28-8368-AE76921D8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543" y="521471"/>
            <a:ext cx="95216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Определяем важные нам критерии ЦА</a:t>
            </a:r>
          </a:p>
        </p:txBody>
      </p:sp>
    </p:spTree>
    <p:extLst>
      <p:ext uri="{BB962C8B-B14F-4D97-AF65-F5344CB8AC3E}">
        <p14:creationId xmlns:p14="http://schemas.microsoft.com/office/powerpoint/2010/main" val="99488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8574-F72B-15AD-39D5-D2E73B49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1917648-7BE9-52E7-9AE7-822CF74E0C37}"/>
              </a:ext>
            </a:extLst>
          </p:cNvPr>
          <p:cNvGrpSpPr/>
          <p:nvPr/>
        </p:nvGrpSpPr>
        <p:grpSpPr>
          <a:xfrm>
            <a:off x="6452694" y="2126617"/>
            <a:ext cx="4520105" cy="1143635"/>
            <a:chOff x="6452695" y="2126617"/>
            <a:chExt cx="4013200" cy="114363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9E0D4E-7DAC-E82C-2597-335362ED19A3}"/>
                </a:ext>
              </a:extLst>
            </p:cNvPr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CE629C4-E473-B339-6B9D-2DD2863AB707}"/>
                </a:ext>
              </a:extLst>
            </p:cNvPr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0A36C2-0933-D3B4-F181-4AF3C5374F71}"/>
                </a:ext>
              </a:extLst>
            </p:cNvPr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E53841E-E2F7-CC34-6CD6-57C03D6DC238}"/>
              </a:ext>
            </a:extLst>
          </p:cNvPr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6516CF7-E34D-B500-C15B-E4C0CC77A832}"/>
                </a:ext>
              </a:extLst>
            </p:cNvPr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11A7006-51B0-1D00-5673-2A2BB4ABB7F5}"/>
                </a:ext>
              </a:extLst>
            </p:cNvPr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27AD913-33E4-842A-623C-125E938F504E}"/>
                </a:ext>
              </a:extLst>
            </p:cNvPr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DBDA0DE1-1305-BF70-D748-40781EA9B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определить портрет ЦА</a:t>
            </a:r>
            <a:r>
              <a:rPr dirty="0"/>
              <a:t>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60258C4-92EE-BA57-69AC-60069423C645}"/>
              </a:ext>
            </a:extLst>
          </p:cNvPr>
          <p:cNvSpPr txBox="1"/>
          <p:nvPr/>
        </p:nvSpPr>
        <p:spPr>
          <a:xfrm>
            <a:off x="961224" y="3688924"/>
            <a:ext cx="3768699" cy="20883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en-US" sz="2200" dirty="0"/>
              <a:t>Google </a:t>
            </a:r>
            <a:r>
              <a:rPr lang="en-US" sz="2200" dirty="0" err="1"/>
              <a:t>Adwords</a:t>
            </a:r>
            <a:r>
              <a:rPr lang="en-US" sz="2200" dirty="0"/>
              <a:t> / 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CRM-</a:t>
            </a:r>
            <a:r>
              <a:rPr sz="2200" dirty="0" err="1"/>
              <a:t>системы</a:t>
            </a:r>
            <a:endParaRPr sz="220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9E0E5-A11F-684F-1486-3B11AE55C94C}"/>
              </a:ext>
            </a:extLst>
          </p:cNvPr>
          <p:cNvSpPr txBox="1"/>
          <p:nvPr/>
        </p:nvSpPr>
        <p:spPr>
          <a:xfrm>
            <a:off x="6696971" y="3620630"/>
            <a:ext cx="298386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Глубинные интервью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C3C6AB8-CA00-DB35-2F71-EFA670737C8F}"/>
              </a:ext>
            </a:extLst>
          </p:cNvPr>
          <p:cNvSpPr txBox="1"/>
          <p:nvPr/>
        </p:nvSpPr>
        <p:spPr>
          <a:xfrm>
            <a:off x="739797" y="1990138"/>
            <a:ext cx="3836035" cy="1071834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2000" rIns="0" bIns="0" rtlCol="0">
            <a:no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lang="ru-RU" sz="2000" b="1" dirty="0">
                <a:solidFill>
                  <a:srgbClr val="0432FF"/>
                </a:solidFill>
              </a:rPr>
              <a:t>географические +</a:t>
            </a:r>
            <a:br>
              <a:rPr lang="ru-RU" sz="2000" b="1" dirty="0">
                <a:solidFill>
                  <a:srgbClr val="0432FF"/>
                </a:solidFill>
              </a:rPr>
            </a:br>
            <a:r>
              <a:rPr lang="ru-RU" sz="2000" b="1" dirty="0">
                <a:solidFill>
                  <a:srgbClr val="0432FF"/>
                </a:solidFill>
              </a:rPr>
              <a:t>социо-демографические факторы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95FD427-4CF3-30A1-36E6-413E9093D8FF}"/>
              </a:ext>
            </a:extLst>
          </p:cNvPr>
          <p:cNvSpPr txBox="1"/>
          <p:nvPr/>
        </p:nvSpPr>
        <p:spPr>
          <a:xfrm>
            <a:off x="6452695" y="2126617"/>
            <a:ext cx="4320561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no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2000" b="1" dirty="0">
                <a:solidFill>
                  <a:srgbClr val="0432FF"/>
                </a:solidFill>
              </a:rPr>
              <a:t>поведенческие+ психографические факторы</a:t>
            </a:r>
          </a:p>
        </p:txBody>
      </p:sp>
    </p:spTree>
    <p:extLst>
      <p:ext uri="{BB962C8B-B14F-4D97-AF65-F5344CB8AC3E}">
        <p14:creationId xmlns:p14="http://schemas.microsoft.com/office/powerpoint/2010/main" val="193140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4C67A-D5C2-0BA9-B162-A22DE329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51AEDA-40FC-0DA1-DB63-677DA23E61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954" y="218416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Яндекс 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C6D845-A00F-D8F8-725D-D4FB15AB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42259-5992-134B-D6DA-AD450CE4881B}"/>
              </a:ext>
            </a:extLst>
          </p:cNvPr>
          <p:cNvSpPr txBox="1"/>
          <p:nvPr/>
        </p:nvSpPr>
        <p:spPr>
          <a:xfrm>
            <a:off x="7972582" y="185236"/>
            <a:ext cx="4219418" cy="66095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Отслеживание посещений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поведения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Глубина просмотра и время на сайте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Отчеты по целям и конверсиям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Карта кликов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Вебвизор: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Аналитика мобильных приложений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Мультиплатформенность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Пользовательские отчеты и дашборды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источников трафика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Сегментация аудитории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Вы можете сегментировать пользователей по различным критериям, таким как источник трафика, географическое положение, поведение на сайте, использованные устройства и другим параметрам.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Отслеживание демографии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Информация о возрасте, поле и интересах пользователей поможет вам лучше понять вашу аудиторию.</a:t>
            </a:r>
          </a:p>
        </p:txBody>
      </p:sp>
    </p:spTree>
    <p:extLst>
      <p:ext uri="{BB962C8B-B14F-4D97-AF65-F5344CB8AC3E}">
        <p14:creationId xmlns:p14="http://schemas.microsoft.com/office/powerpoint/2010/main" val="564832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E9A9-7755-78AC-521A-D3C22567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6F0AE2-4772-6DFC-EE70-A29D68126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45607" y="188746"/>
            <a:ext cx="4422197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Similar Web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D43D09E-D432-67E5-B37B-DAA3CB6507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992930"/>
            <a:ext cx="2889264" cy="124421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80999DD-42BA-A010-B981-B9F891A01A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607" y="2312566"/>
            <a:ext cx="3075716" cy="1228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B62F72-3226-5E3C-071C-00EA5CC8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6" y="3784706"/>
            <a:ext cx="4330421" cy="2224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2D5FF-335C-BAE6-BEE4-CD7F3AF6DF5A}"/>
              </a:ext>
            </a:extLst>
          </p:cNvPr>
          <p:cNvSpPr txBox="1"/>
          <p:nvPr/>
        </p:nvSpPr>
        <p:spPr>
          <a:xfrm>
            <a:off x="166086" y="6243775"/>
            <a:ext cx="433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hlinkClick r:id="rId5"/>
              </a:rPr>
              <a:t>https://www.similarweb.com/website/tesla.com/</a:t>
            </a:r>
            <a:endParaRPr lang="e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7F10E-E139-35BC-05BF-578D65F0DE5B}"/>
              </a:ext>
            </a:extLst>
          </p:cNvPr>
          <p:cNvSpPr txBox="1"/>
          <p:nvPr/>
        </p:nvSpPr>
        <p:spPr>
          <a:xfrm>
            <a:off x="4814013" y="113443"/>
            <a:ext cx="7265691" cy="659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dirty="0"/>
              <a:t>SimilarWeb — </a:t>
            </a:r>
            <a:r>
              <a:rPr lang="ru-RU" dirty="0"/>
              <a:t>это сервис для анализа веб-трафика, который предоставляет информацию и аналитику о веб-сайтах и мобильных приложениях. Вот что можно делать с помощью </a:t>
            </a:r>
            <a:r>
              <a:rPr lang="en" dirty="0"/>
              <a:t>SimilarWeb:</a:t>
            </a:r>
          </a:p>
          <a:p>
            <a:pPr marL="342900" indent="-342900" algn="l">
              <a:spcBef>
                <a:spcPts val="1000"/>
              </a:spcBef>
              <a:buFont typeface="+mj-lt"/>
              <a:buAutoNum type="arabicPeriod"/>
            </a:pPr>
            <a:r>
              <a:rPr lang="ru-RU" b="1" dirty="0"/>
              <a:t>Анализ трафика</a:t>
            </a:r>
            <a:r>
              <a:rPr lang="ru-RU" dirty="0"/>
              <a:t>: количество посетителей, просмотры страниц и показателях вовлеченности пользователей на сайтах.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Источники трафика</a:t>
            </a:r>
            <a:r>
              <a:rPr lang="ru-RU" dirty="0"/>
              <a:t>: откуда приходят посетители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Географический анализ</a:t>
            </a:r>
            <a:r>
              <a:rPr lang="ru-RU" dirty="0"/>
              <a:t>: географическое распределение аудитории веб-сайта.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ключевых слов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как сайт находят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Конкурентный анализ</a:t>
            </a:r>
            <a:r>
              <a:rPr lang="ru-RU" dirty="0"/>
              <a:t>: можно сравнить ваши показатели с показателями конкурентов, узнать, на какие сайты заходят ваши посетители, и определить пересечение аудиторий.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Отслеживание рекламных кампаний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Мобильный анализ</a:t>
            </a:r>
            <a:r>
              <a:rPr lang="ru-RU" dirty="0"/>
              <a:t>: аналитика по мобильным приложениям, включая использование приложений и метрики удержания пользователей.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отраслевых тенденций</a:t>
            </a:r>
            <a:r>
              <a:rPr lang="ru-RU" dirty="0"/>
              <a:t>: отраслевые тренды: какие сайты являются лидерами в различных сегментах рынка.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Генерация потенциальных клиентов</a:t>
            </a:r>
            <a:r>
              <a:rPr lang="ru-RU" dirty="0"/>
              <a:t>: Инструменты для поиска и анализа потенциальных клиентов на основе их интересов и поведения в Интернете.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Веб-аудитория</a:t>
            </a:r>
            <a:r>
              <a:rPr lang="ru-RU" dirty="0"/>
              <a:t>: Анализ демографических данных посетителей веб-сайтов, их интересов и поведения.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243137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950B1A-CADE-8957-E705-734C5154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составления портрета покупателей (метод персон)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1D6AEF-696F-E177-3B71-2917590C4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примере сервиса по продаже цветов</a:t>
            </a:r>
          </a:p>
        </p:txBody>
      </p:sp>
    </p:spTree>
    <p:extLst>
      <p:ext uri="{BB962C8B-B14F-4D97-AF65-F5344CB8AC3E}">
        <p14:creationId xmlns:p14="http://schemas.microsoft.com/office/powerpoint/2010/main" val="180097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B953F-3C11-7BC3-024A-49D0FEF4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00BA3D5-1F46-B351-D1F2-95C86D489B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891BD8A-EFD6-86C0-1D4C-9EF01E11E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157" y="539498"/>
            <a:ext cx="973512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</a:t>
            </a:r>
            <a:r>
              <a:rPr dirty="0"/>
              <a:t> </a:t>
            </a:r>
            <a:r>
              <a:rPr lang="ru-RU" dirty="0"/>
              <a:t>1: Сегментация</a:t>
            </a:r>
            <a:r>
              <a:rPr dirty="0"/>
              <a:t> покупателей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6C46204-D474-7717-0BF9-2606B835F1EF}"/>
              </a:ext>
            </a:extLst>
          </p:cNvPr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64E8C2-EC36-8230-A85B-9C3FDD06F586}"/>
              </a:ext>
            </a:extLst>
          </p:cNvPr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5BD4FDC-67C1-C7C0-053C-8D7E48DC3230}"/>
              </a:ext>
            </a:extLst>
          </p:cNvPr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9E50C0-0F72-EBC1-E2CE-C3710396D5C1}"/>
              </a:ext>
            </a:extLst>
          </p:cNvPr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95CCCA-198C-AFE8-725E-286DA9B848ED}"/>
              </a:ext>
            </a:extLst>
          </p:cNvPr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3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72BC-A414-A58F-131D-ADDDE7A7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8A4D685-A3E7-173C-A965-1AA6C987B5CB}"/>
              </a:ext>
            </a:extLst>
          </p:cNvPr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3490468-9757-E607-2271-20B06EFFBDB8}"/>
                </a:ext>
              </a:extLst>
            </p:cNvPr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7A49E08-3EBC-A578-4551-D802C257A4AB}"/>
                </a:ext>
              </a:extLst>
            </p:cNvPr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77B622EE-641C-7FC8-7B9A-2579B9CF7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37" y="332604"/>
            <a:ext cx="1014619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2: Портрет</a:t>
            </a:r>
            <a:r>
              <a:rPr dirty="0"/>
              <a:t> покупателя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46122BC-94CC-AD54-88C4-48FE4675E2D3}"/>
              </a:ext>
            </a:extLst>
          </p:cNvPr>
          <p:cNvSpPr txBox="1"/>
          <p:nvPr/>
        </p:nvSpPr>
        <p:spPr>
          <a:xfrm>
            <a:off x="4203214" y="3523925"/>
            <a:ext cx="3836174" cy="2345267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 algn="ctr">
              <a:lnSpc>
                <a:spcPct val="101600"/>
              </a:lnSpc>
            </a:pPr>
            <a:r>
              <a:rPr lang="ru-RU" sz="2800" dirty="0"/>
              <a:t>Какая проблема есть у покупателя?</a:t>
            </a:r>
            <a:endParaRPr lang="ru-RU" sz="2800" b="1" spc="127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9218BE3-CF20-8443-0B8E-766802468B6C}"/>
              </a:ext>
            </a:extLst>
          </p:cNvPr>
          <p:cNvSpPr txBox="1"/>
          <p:nvPr/>
        </p:nvSpPr>
        <p:spPr>
          <a:xfrm>
            <a:off x="748209" y="2801332"/>
            <a:ext cx="2713567" cy="1046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/>
            <a:r>
              <a:rPr sz="2200" dirty="0"/>
              <a:t>М/Ж? Сколько лет? Где живёт? Семейное положение?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8AD4C82-79A7-8648-D492-28C107341B94}"/>
              </a:ext>
            </a:extLst>
          </p:cNvPr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2200" dirty="0"/>
              <a:t>Чем занимается?</a:t>
            </a: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2200" dirty="0"/>
              <a:t>Сколько зарабатывает?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142BC92-B06B-010E-96EB-9AE33FAC95C0}"/>
              </a:ext>
            </a:extLst>
          </p:cNvPr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для него важно?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5EBB54B-89CB-2894-C630-78BB8A05B522}"/>
              </a:ext>
            </a:extLst>
          </p:cNvPr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читает, смотрит, слушает? Где?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DE2190D-1963-526A-6730-CC702F5842EA}"/>
              </a:ext>
            </a:extLst>
          </p:cNvPr>
          <p:cNvSpPr txBox="1"/>
          <p:nvPr/>
        </p:nvSpPr>
        <p:spPr>
          <a:xfrm>
            <a:off x="9080806" y="5773448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На что обращает внимание при покупке?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29982E6-A7C1-D3F2-2F00-F85A4B00C8BD}"/>
              </a:ext>
            </a:extLst>
          </p:cNvPr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ему интересно? Чем занимается в свободное время?</a:t>
            </a: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39FA98DB-CC3C-2099-8936-116B34181B2E}"/>
              </a:ext>
            </a:extLst>
          </p:cNvPr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346796D-93E9-ABE7-4FF0-BD160ADCDD50}"/>
                </a:ext>
              </a:extLst>
            </p:cNvPr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36960DA-0E7D-3BD0-A7AF-34CF50D85C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6F54AD85-F6B3-0831-EBC7-3661DED302EE}"/>
              </a:ext>
            </a:extLst>
          </p:cNvPr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89879463-E399-B6FA-4F78-ACC610E3FE93}"/>
                </a:ext>
              </a:extLst>
            </p:cNvPr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7C6CC26-98AC-0DC0-899C-F83866D41F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271B67B6-F1AA-4602-5B02-4B3F31AEC4ED}"/>
              </a:ext>
            </a:extLst>
          </p:cNvPr>
          <p:cNvGrpSpPr/>
          <p:nvPr/>
        </p:nvGrpSpPr>
        <p:grpSpPr>
          <a:xfrm>
            <a:off x="3448925" y="5775210"/>
            <a:ext cx="524087" cy="338667"/>
            <a:chOff x="2683513" y="4250634"/>
            <a:chExt cx="393065" cy="25400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96EC634-B5CD-BAA9-851D-93C38C73876D}"/>
                </a:ext>
              </a:extLst>
            </p:cNvPr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5434F78A-63C3-7BE8-3F75-420977DB58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42FED68E-29EC-21DB-8431-EB9F6D5FDCAC}"/>
              </a:ext>
            </a:extLst>
          </p:cNvPr>
          <p:cNvGrpSpPr/>
          <p:nvPr/>
        </p:nvGrpSpPr>
        <p:grpSpPr>
          <a:xfrm>
            <a:off x="8540969" y="5689149"/>
            <a:ext cx="524087" cy="338667"/>
            <a:chOff x="6405726" y="4250634"/>
            <a:chExt cx="393065" cy="254000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00B19E5-1A01-C803-9491-3361A255F343}"/>
                </a:ext>
              </a:extLst>
            </p:cNvPr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4FF41E5F-F4AF-3B82-1325-BF3B744E5FF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9BB3805D-3244-BD2C-2976-D6D1DA775F66}"/>
              </a:ext>
            </a:extLst>
          </p:cNvPr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B2345B80-C379-7C35-1B03-2F87A658D028}"/>
                </a:ext>
              </a:extLst>
            </p:cNvPr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D4DBFD08-5AC3-4E15-BEB1-D4975805011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5660633-6006-E4A7-4D75-8A7E33706FA5}"/>
              </a:ext>
            </a:extLst>
          </p:cNvPr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D01AD8B-FC5F-7FF4-687D-88612F9E1399}"/>
                </a:ext>
              </a:extLst>
            </p:cNvPr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1DA643E0-B2AB-9E09-7EA0-31981787E4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4FA5DB91-45D9-8271-E62A-864F29B8E87A}"/>
              </a:ext>
            </a:extLst>
          </p:cNvPr>
          <p:cNvSpPr txBox="1"/>
          <p:nvPr/>
        </p:nvSpPr>
        <p:spPr>
          <a:xfrm>
            <a:off x="682337" y="1184397"/>
            <a:ext cx="10761453" cy="92760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400" dirty="0">
                <a:solidFill>
                  <a:srgbClr val="0432FF"/>
                </a:solidFill>
              </a:rPr>
              <a:t>Задача:</a:t>
            </a:r>
            <a:r>
              <a:rPr lang="ru-RU" sz="2400" dirty="0"/>
              <a:t> выяснить, какая есть проблема у покупателя, и как мы сможем ее решить.</a:t>
            </a:r>
          </a:p>
          <a:p>
            <a:pPr marR="133770">
              <a:spcBef>
                <a:spcPts val="1000"/>
              </a:spcBef>
            </a:pPr>
            <a:r>
              <a:rPr lang="ru-RU" sz="2400" dirty="0"/>
              <a:t>Составим портрет покупателя по интересующим критериям</a:t>
            </a:r>
          </a:p>
        </p:txBody>
      </p:sp>
    </p:spTree>
    <p:extLst>
      <p:ext uri="{BB962C8B-B14F-4D97-AF65-F5344CB8AC3E}">
        <p14:creationId xmlns:p14="http://schemas.microsoft.com/office/powerpoint/2010/main" val="4200674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152EE-3890-BCDB-43FD-37096034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BBFA3F-5BDB-DACC-5D32-98C2D9C2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4ADEA2-8409-1455-EAF3-84D7EA3B211A}"/>
              </a:ext>
            </a:extLst>
          </p:cNvPr>
          <p:cNvSpPr txBox="1"/>
          <p:nvPr/>
        </p:nvSpPr>
        <p:spPr>
          <a:xfrm>
            <a:off x="888176" y="2048825"/>
            <a:ext cx="8912012" cy="276035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Общайтесь со своими покупателями, опросите друзей, знакомых, читайте форумы.</a:t>
            </a: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Портрет покупателя составляется на каждый сегмент.</a:t>
            </a: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Собирая портрет покупателя, не делайте его безликим. Описывайте конкретного человека, который максимально соответствует портрету.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D56F22-5B15-7B06-E60B-166323640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176" y="816495"/>
            <a:ext cx="910284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dirty="0"/>
              <a:t>Где брать информацию?</a:t>
            </a:r>
          </a:p>
        </p:txBody>
      </p:sp>
    </p:spTree>
    <p:extLst>
      <p:ext uri="{BB962C8B-B14F-4D97-AF65-F5344CB8AC3E}">
        <p14:creationId xmlns:p14="http://schemas.microsoft.com/office/powerpoint/2010/main" val="135353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D8CB3-7DF6-F328-B5D5-9BA4CDC1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44EB45-DFCD-A9BB-A68E-401CAB3BD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926" y="209491"/>
            <a:ext cx="924105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dirty="0"/>
              <a:t>Портрет покупателя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D91F9A-BE87-004C-5934-74C4E11D025A}"/>
              </a:ext>
            </a:extLst>
          </p:cNvPr>
          <p:cNvSpPr txBox="1"/>
          <p:nvPr/>
        </p:nvSpPr>
        <p:spPr>
          <a:xfrm>
            <a:off x="917907" y="1892112"/>
            <a:ext cx="2865967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Мужчина, 45 лет, женат, 2 детей, живёт в спальном районе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39554E-DB4B-CD4C-17CF-3915CCA9C217}"/>
              </a:ext>
            </a:extLst>
          </p:cNvPr>
          <p:cNvSpPr txBox="1"/>
          <p:nvPr/>
        </p:nvSpPr>
        <p:spPr>
          <a:xfrm>
            <a:off x="828341" y="3419678"/>
            <a:ext cx="2958116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Зам директора небольшой компании, доход 150 т.р.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6227C19-74FE-4C1C-CAAF-51BF267E2925}"/>
              </a:ext>
            </a:extLst>
          </p:cNvPr>
          <p:cNvSpPr txBox="1"/>
          <p:nvPr/>
        </p:nvSpPr>
        <p:spPr>
          <a:xfrm>
            <a:off x="8316981" y="3586828"/>
            <a:ext cx="2864273" cy="35394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/>
            <a:r>
              <a:rPr sz="2100" dirty="0"/>
              <a:t>Стабильность и семья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7C8BC24-4E15-AD9A-50F4-2F2CEEFB76C5}"/>
              </a:ext>
            </a:extLst>
          </p:cNvPr>
          <p:cNvSpPr txBox="1"/>
          <p:nvPr/>
        </p:nvSpPr>
        <p:spPr>
          <a:xfrm>
            <a:off x="832926" y="4959007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Интернет использует только для работы, читает деловые новости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E8A76EA-9E9E-623D-4741-6CF6C68D5F00}"/>
              </a:ext>
            </a:extLst>
          </p:cNvPr>
          <p:cNvSpPr txBox="1"/>
          <p:nvPr/>
        </p:nvSpPr>
        <p:spPr>
          <a:xfrm>
            <a:off x="8197519" y="4708184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Нет времени на поиски выгодного предложения, принимает решение в магазине, рядом с домом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7EB65E8-E3A9-5A71-0FA0-1EFE5C461E97}"/>
              </a:ext>
            </a:extLst>
          </p:cNvPr>
          <p:cNvSpPr txBox="1"/>
          <p:nvPr/>
        </p:nvSpPr>
        <p:spPr>
          <a:xfrm>
            <a:off x="8401417" y="1870964"/>
            <a:ext cx="2864273" cy="87767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Любит рыбалку, отдых на даче, иногда море с семьёй</a:t>
            </a: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AA2E8893-4860-F0B3-FEC3-4D3C898DB109}"/>
              </a:ext>
            </a:extLst>
          </p:cNvPr>
          <p:cNvGrpSpPr/>
          <p:nvPr/>
        </p:nvGrpSpPr>
        <p:grpSpPr>
          <a:xfrm>
            <a:off x="7529683" y="2535655"/>
            <a:ext cx="524087" cy="338667"/>
            <a:chOff x="5546471" y="1935459"/>
            <a:chExt cx="393065" cy="25400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B6850EF-6892-8FEC-A248-6DFC8C08A6A1}"/>
                </a:ext>
              </a:extLst>
            </p:cNvPr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294B6C4-33A3-6FCB-135C-AD0E61F96E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5F3B28C1-4401-1B6F-0D61-1A529545DD79}"/>
              </a:ext>
            </a:extLst>
          </p:cNvPr>
          <p:cNvGrpSpPr/>
          <p:nvPr/>
        </p:nvGrpSpPr>
        <p:grpSpPr>
          <a:xfrm>
            <a:off x="3978999" y="2553880"/>
            <a:ext cx="524087" cy="338667"/>
            <a:chOff x="2641409" y="1924922"/>
            <a:chExt cx="393065" cy="25400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3AA940B-2386-4B44-3588-C6713565741D}"/>
                </a:ext>
              </a:extLst>
            </p:cNvPr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5556690-2CFC-4F3F-F035-8487F313F2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02954CAE-E994-0981-0ABC-4C8ABFCC673C}"/>
              </a:ext>
            </a:extLst>
          </p:cNvPr>
          <p:cNvGrpSpPr/>
          <p:nvPr/>
        </p:nvGrpSpPr>
        <p:grpSpPr>
          <a:xfrm>
            <a:off x="4005130" y="4978099"/>
            <a:ext cx="524087" cy="338667"/>
            <a:chOff x="2870782" y="3969000"/>
            <a:chExt cx="393065" cy="25400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62A3B60-3029-C14C-ED0D-A8E703733723}"/>
                </a:ext>
              </a:extLst>
            </p:cNvPr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C524E7ED-FCEB-11C2-BF52-ED106BBD72C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5939E80A-34C2-9392-A390-A3EBAD4BC9BE}"/>
              </a:ext>
            </a:extLst>
          </p:cNvPr>
          <p:cNvGrpSpPr/>
          <p:nvPr/>
        </p:nvGrpSpPr>
        <p:grpSpPr>
          <a:xfrm>
            <a:off x="7368318" y="4913396"/>
            <a:ext cx="524087" cy="338667"/>
            <a:chOff x="5546471" y="3920473"/>
            <a:chExt cx="393065" cy="254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68B0398-DD83-770F-47F9-A9482233617E}"/>
                </a:ext>
              </a:extLst>
            </p:cNvPr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5F2502B1-2AFA-0C67-E26D-51557603EA7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332950DE-ADEC-4685-938F-F8C99E74BD56}"/>
              </a:ext>
            </a:extLst>
          </p:cNvPr>
          <p:cNvGrpSpPr/>
          <p:nvPr/>
        </p:nvGrpSpPr>
        <p:grpSpPr>
          <a:xfrm>
            <a:off x="3977065" y="3756575"/>
            <a:ext cx="506307" cy="110067"/>
            <a:chOff x="2849734" y="3052857"/>
            <a:chExt cx="379730" cy="8255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2AD7941-8827-47A8-5740-E63B0CE227A5}"/>
                </a:ext>
              </a:extLst>
            </p:cNvPr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F9CE606F-94F9-FBD8-C68C-567F383792E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C35F6DDC-61B5-AB84-C473-A350C7A8849C}"/>
              </a:ext>
            </a:extLst>
          </p:cNvPr>
          <p:cNvGrpSpPr/>
          <p:nvPr/>
        </p:nvGrpSpPr>
        <p:grpSpPr>
          <a:xfrm>
            <a:off x="7578399" y="3742674"/>
            <a:ext cx="506307" cy="110067"/>
            <a:chOff x="5550734" y="3042431"/>
            <a:chExt cx="379730" cy="8255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35EEF87-99AA-3657-81B9-0040AF87378C}"/>
                </a:ext>
              </a:extLst>
            </p:cNvPr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DA3E71A9-AF16-410D-1F69-15674A5F39A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>
            <a:extLst>
              <a:ext uri="{FF2B5EF4-FFF2-40B4-BE49-F238E27FC236}">
                <a16:creationId xmlns:a16="http://schemas.microsoft.com/office/drawing/2014/main" id="{8F4C4299-4052-5278-54F1-62EFB20CF2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8215" y="2431775"/>
            <a:ext cx="1561271" cy="3514011"/>
          </a:xfrm>
          <a:prstGeom prst="rect">
            <a:avLst/>
          </a:prstGeom>
        </p:spPr>
      </p:pic>
      <p:sp>
        <p:nvSpPr>
          <p:cNvPr id="28" name="object 28">
            <a:extLst>
              <a:ext uri="{FF2B5EF4-FFF2-40B4-BE49-F238E27FC236}">
                <a16:creationId xmlns:a16="http://schemas.microsoft.com/office/drawing/2014/main" id="{5A929E6E-7867-1723-ACC8-DC097E7FD25F}"/>
              </a:ext>
            </a:extLst>
          </p:cNvPr>
          <p:cNvSpPr txBox="1"/>
          <p:nvPr/>
        </p:nvSpPr>
        <p:spPr>
          <a:xfrm>
            <a:off x="4638489" y="2000293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36898BB1-F596-F98B-E536-EE4219F2F7C5}"/>
              </a:ext>
            </a:extLst>
          </p:cNvPr>
          <p:cNvSpPr txBox="1"/>
          <p:nvPr/>
        </p:nvSpPr>
        <p:spPr>
          <a:xfrm>
            <a:off x="9582014" y="1090619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Что ему интересно? Чем занимается в свободное время?</a:t>
            </a: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5D67D83A-7411-B1CD-01AA-18FDAE691B4E}"/>
              </a:ext>
            </a:extLst>
          </p:cNvPr>
          <p:cNvSpPr txBox="1"/>
          <p:nvPr/>
        </p:nvSpPr>
        <p:spPr>
          <a:xfrm>
            <a:off x="382210" y="1141051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М/Ж? Сколько лет? Где живёт? Семейное положение?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EAA3BE-6ED5-C7C8-56E9-06B51524BF61}"/>
              </a:ext>
            </a:extLst>
          </p:cNvPr>
          <p:cNvSpPr txBox="1"/>
          <p:nvPr/>
        </p:nvSpPr>
        <p:spPr>
          <a:xfrm>
            <a:off x="99428" y="2912432"/>
            <a:ext cx="2628900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Чем занимается?</a:t>
            </a: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Сколько зарабатывает?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0507A-C280-D3AA-5CA8-885C23D1BB49}"/>
              </a:ext>
            </a:extLst>
          </p:cNvPr>
          <p:cNvSpPr txBox="1"/>
          <p:nvPr/>
        </p:nvSpPr>
        <p:spPr>
          <a:xfrm>
            <a:off x="517335" y="5877476"/>
            <a:ext cx="2238422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читает, смотрит, слушает? Где?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6B8FD-C8D7-17B7-5F1E-FB51835DA100}"/>
              </a:ext>
            </a:extLst>
          </p:cNvPr>
          <p:cNvSpPr txBox="1"/>
          <p:nvPr/>
        </p:nvSpPr>
        <p:spPr>
          <a:xfrm>
            <a:off x="8948355" y="3955145"/>
            <a:ext cx="223842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для него важно?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D99EE5-1625-DA1C-14F5-BB80FEC07F18}"/>
              </a:ext>
            </a:extLst>
          </p:cNvPr>
          <p:cNvSpPr txBox="1"/>
          <p:nvPr/>
        </p:nvSpPr>
        <p:spPr>
          <a:xfrm>
            <a:off x="9025205" y="5939601"/>
            <a:ext cx="2649460" cy="6469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На что обращает внимание при покупке?</a:t>
            </a:r>
          </a:p>
        </p:txBody>
      </p:sp>
    </p:spTree>
    <p:extLst>
      <p:ext uri="{BB962C8B-B14F-4D97-AF65-F5344CB8AC3E}">
        <p14:creationId xmlns:p14="http://schemas.microsoft.com/office/powerpoint/2010/main" val="1055492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1FC2-62BC-FD64-72D4-DF55B08B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CFB54E-ABC5-88B4-D2AE-87D450B6F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3" y="623466"/>
            <a:ext cx="10387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3: выявить проблему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3588B03-1C73-80AF-3548-DC8A445134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064" y="2306153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76C6AE94-E174-B7A1-149A-CAE129AF9D14}"/>
              </a:ext>
            </a:extLst>
          </p:cNvPr>
          <p:cNvSpPr txBox="1"/>
          <p:nvPr/>
        </p:nvSpPr>
        <p:spPr>
          <a:xfrm>
            <a:off x="778629" y="4615561"/>
            <a:ext cx="3512820" cy="123456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dirty="0">
                <a:solidFill>
                  <a:srgbClr val="0432FF"/>
                </a:solidFill>
              </a:rPr>
              <a:t>Как покупает цветы:</a:t>
            </a:r>
          </a:p>
          <a:p>
            <a:pPr marL="16933" marR="430096">
              <a:spcBef>
                <a:spcPts val="947"/>
              </a:spcBef>
            </a:pPr>
            <a:r>
              <a:rPr sz="2200" dirty="0"/>
              <a:t>Не использует интернет, забегает по пути домой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AF5F75C-5377-2CEB-C009-9866D4D96977}"/>
              </a:ext>
            </a:extLst>
          </p:cNvPr>
          <p:cNvSpPr txBox="1"/>
          <p:nvPr/>
        </p:nvSpPr>
        <p:spPr>
          <a:xfrm>
            <a:off x="7416995" y="2784714"/>
            <a:ext cx="4377267" cy="114561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spcBef>
                <a:spcPts val="113"/>
              </a:spcBef>
            </a:pPr>
            <a:r>
              <a:rPr sz="2200" dirty="0">
                <a:solidFill>
                  <a:srgbClr val="0432FF"/>
                </a:solidFill>
              </a:rPr>
              <a:t>Почему редко покупает цветы: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Забывает, занят другими мыслями, сложно выбрать подарок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F187B455-B174-D1DA-1FD4-F487C25C8970}"/>
              </a:ext>
            </a:extLst>
          </p:cNvPr>
          <p:cNvSpPr txBox="1"/>
          <p:nvPr/>
        </p:nvSpPr>
        <p:spPr>
          <a:xfrm>
            <a:off x="5023551" y="1591319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6C46-C7AC-DDA2-988A-E275E9AF906F}"/>
              </a:ext>
            </a:extLst>
          </p:cNvPr>
          <p:cNvSpPr txBox="1"/>
          <p:nvPr/>
        </p:nvSpPr>
        <p:spPr>
          <a:xfrm>
            <a:off x="769992" y="2101276"/>
            <a:ext cx="4095505" cy="1933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dirty="0">
                <a:solidFill>
                  <a:srgbClr val="0432FF"/>
                </a:solidFill>
              </a:rPr>
              <a:t>Проблема:</a:t>
            </a:r>
          </a:p>
          <a:p>
            <a:r>
              <a:rPr lang="ru-RU" sz="2200" dirty="0"/>
              <a:t>Очень занят на работе, поэтому забывает поздравить жену с праздниками</a:t>
            </a:r>
          </a:p>
        </p:txBody>
      </p:sp>
    </p:spTree>
    <p:extLst>
      <p:ext uri="{BB962C8B-B14F-4D97-AF65-F5344CB8AC3E}">
        <p14:creationId xmlns:p14="http://schemas.microsoft.com/office/powerpoint/2010/main" val="77060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04611"/>
            <a:ext cx="10515600" cy="24850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/>
              <a:t>Целевая аудитория (ЦА) — люди, </a:t>
            </a:r>
            <a:r>
              <a:rPr lang="ru-RU" sz="2400" b="1" dirty="0"/>
              <a:t>потенциально заинтересованные</a:t>
            </a:r>
            <a:r>
              <a:rPr lang="ru-RU" sz="2400" dirty="0"/>
              <a:t> в вашем товаре или услуге. Это люди, у которых есть </a:t>
            </a:r>
            <a:r>
              <a:rPr lang="ru-RU" sz="2400" b="1" dirty="0"/>
              <a:t>потребности или проблемы, которые может решить ваш продукт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9A01-AFDA-3619-F216-6DBF2BF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3FFA475-3813-EED5-52E6-F1140A45C0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EDF7DFA-57EA-C16A-C6A2-130D456665D2}"/>
              </a:ext>
            </a:extLst>
          </p:cNvPr>
          <p:cNvSpPr txBox="1"/>
          <p:nvPr/>
        </p:nvSpPr>
        <p:spPr>
          <a:xfrm>
            <a:off x="804883" y="3542000"/>
            <a:ext cx="3762587" cy="16252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Проблема: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Очень занят на работе, поэтому забывает поздравить жену с праздниками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B3F581-955F-199F-B32A-EF2B28B121B2}"/>
              </a:ext>
            </a:extLst>
          </p:cNvPr>
          <p:cNvSpPr txBox="1"/>
          <p:nvPr/>
        </p:nvSpPr>
        <p:spPr>
          <a:xfrm>
            <a:off x="7666549" y="3251542"/>
            <a:ext cx="3882813" cy="3184632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Решение:</a:t>
            </a:r>
          </a:p>
          <a:p>
            <a:pPr marL="360000" marR="6773" indent="-360000">
              <a:spcBef>
                <a:spcPts val="9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Сервис доставки цветов по подписке на определенные даты</a:t>
            </a:r>
          </a:p>
          <a:p>
            <a:pPr marL="360000" marR="165943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Способ коммуникации по телефону и SMS</a:t>
            </a:r>
          </a:p>
          <a:p>
            <a:pPr marL="360000" marR="543546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Оплата онлайн после подтверждения заказа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B2F1E0-E648-33F5-7829-C2A87E193BBC}"/>
              </a:ext>
            </a:extLst>
          </p:cNvPr>
          <p:cNvSpPr txBox="1"/>
          <p:nvPr/>
        </p:nvSpPr>
        <p:spPr>
          <a:xfrm>
            <a:off x="804882" y="1150566"/>
            <a:ext cx="10908697" cy="154315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200" dirty="0"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5307E73-093A-E1AA-200A-7B2AB06B0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2" y="196652"/>
            <a:ext cx="10423204" cy="868095"/>
          </a:xfrm>
          <a:prstGeom prst="rect">
            <a:avLst/>
          </a:prstGeom>
        </p:spPr>
        <p:txBody>
          <a:bodyPr vert="horz" wrap="square" lIns="0" tIns="16933" rIns="0" bIns="0" rtlCol="0" anchor="ctr"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4: решение проблемы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76282C86-6A37-573A-3061-A8EB6F8BAB30}"/>
              </a:ext>
            </a:extLst>
          </p:cNvPr>
          <p:cNvSpPr txBox="1"/>
          <p:nvPr/>
        </p:nvSpPr>
        <p:spPr>
          <a:xfrm>
            <a:off x="4300219" y="2955424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265759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D7BF-7D16-D8A9-EDB2-CCC2B1F8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E0DADFCB-2936-DBA0-C420-CF9708E058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0A11A9B-4553-DB33-3B8B-8C0B3A6AD69F}"/>
              </a:ext>
            </a:extLst>
          </p:cNvPr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432FF"/>
                </a:solidFill>
              </a:rPr>
              <a:t>Информирование: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1BAD6E-65D3-BF67-3DB8-65A4B02BC0F2}"/>
              </a:ext>
            </a:extLst>
          </p:cNvPr>
          <p:cNvSpPr txBox="1"/>
          <p:nvPr/>
        </p:nvSpPr>
        <p:spPr>
          <a:xfrm>
            <a:off x="7272926" y="3314687"/>
            <a:ext cx="4306993" cy="2589597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рекламы в офисе</a:t>
            </a:r>
          </a:p>
          <a:p>
            <a:pPr marL="474968" marR="101597" indent="-458882"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буклетов с описанием услуги в магазине</a:t>
            </a:r>
          </a:p>
          <a:p>
            <a:pPr marL="474968" marR="755208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Консультация флориста- консультанта</a:t>
            </a:r>
          </a:p>
          <a:p>
            <a:pPr marL="474968" marR="1065927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SMS рассылка по базе покупателей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83B1F7C-3A83-2CE0-C6A7-94F9111496A9}"/>
              </a:ext>
            </a:extLst>
          </p:cNvPr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D4056F3-2F76-14EE-D78B-CF20635C6FEE}"/>
              </a:ext>
            </a:extLst>
          </p:cNvPr>
          <p:cNvSpPr txBox="1"/>
          <p:nvPr/>
        </p:nvSpPr>
        <p:spPr>
          <a:xfrm>
            <a:off x="1433228" y="3426088"/>
            <a:ext cx="3057313" cy="138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spcBef>
                <a:spcPts val="240"/>
              </a:spcBef>
            </a:pPr>
            <a:r>
              <a:rPr sz="2200" dirty="0"/>
              <a:t>Как рассказать Сергею Петровичу о том, как мы можем помочь решить его проблему?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54877A-B425-5D41-68FB-B901F873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3"/>
            <a:ext cx="10956403" cy="992086"/>
          </a:xfrm>
        </p:spPr>
        <p:txBody>
          <a:bodyPr/>
          <a:lstStyle/>
          <a:p>
            <a:r>
              <a:rPr lang="ru-RU" dirty="0"/>
              <a:t>Шаг 5: как достучаться до покупателя</a:t>
            </a:r>
          </a:p>
        </p:txBody>
      </p:sp>
      <p:sp>
        <p:nvSpPr>
          <p:cNvPr id="2" name="object 28">
            <a:extLst>
              <a:ext uri="{FF2B5EF4-FFF2-40B4-BE49-F238E27FC236}">
                <a16:creationId xmlns:a16="http://schemas.microsoft.com/office/drawing/2014/main" id="{355BA1B9-3688-23E2-D996-F688B3024AD6}"/>
              </a:ext>
            </a:extLst>
          </p:cNvPr>
          <p:cNvSpPr txBox="1"/>
          <p:nvPr/>
        </p:nvSpPr>
        <p:spPr>
          <a:xfrm>
            <a:off x="4490541" y="2368096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95957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1850" y="1779969"/>
            <a:ext cx="5264150" cy="186375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</a:t>
            </a:r>
            <a:br>
              <a:rPr lang="ru-RU" dirty="0"/>
            </a:br>
            <a:r>
              <a:rPr lang="en-US" dirty="0"/>
              <a:t>Jobs To Be Done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49DE4A-359D-C086-2FDA-DB24871D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2038"/>
            <a:ext cx="6599260" cy="1500187"/>
          </a:xfrm>
          <a:noFill/>
        </p:spPr>
        <p:txBody>
          <a:bodyPr>
            <a:normAutofit/>
          </a:bodyPr>
          <a:lstStyle/>
          <a:p>
            <a:pPr marL="16933">
              <a:spcBef>
                <a:spcPts val="1433"/>
              </a:spcBef>
            </a:pPr>
            <a:r>
              <a:rPr lang="ru-RU" sz="2800" dirty="0">
                <a:solidFill>
                  <a:srgbClr val="000000"/>
                </a:solidFill>
                <a:cs typeface="Arial"/>
              </a:rPr>
              <a:t>Клиенты</a:t>
            </a:r>
            <a:r>
              <a:rPr lang="ru-RU" sz="2800" spc="-47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800" b="1" spc="-13" dirty="0">
                <a:solidFill>
                  <a:srgbClr val="000000"/>
                </a:solidFill>
                <a:cs typeface="Arial"/>
              </a:rPr>
              <a:t>нанимают</a:t>
            </a:r>
            <a:br>
              <a:rPr lang="ru-RU" sz="2800" b="1" spc="-13" dirty="0">
                <a:solidFill>
                  <a:srgbClr val="000000"/>
                </a:solidFill>
                <a:cs typeface="Arial"/>
              </a:rPr>
            </a:br>
            <a:r>
              <a:rPr lang="ru-RU" sz="2800" dirty="0">
                <a:cs typeface="Arial"/>
              </a:rPr>
              <a:t>продукт</a:t>
            </a:r>
            <a:r>
              <a:rPr lang="ru-RU" sz="2800" spc="-53" dirty="0">
                <a:cs typeface="Arial"/>
              </a:rPr>
              <a:t> </a:t>
            </a:r>
            <a:r>
              <a:rPr lang="ru-RU" sz="2800" b="1" dirty="0">
                <a:cs typeface="Arial"/>
              </a:rPr>
              <a:t>на</a:t>
            </a:r>
            <a:r>
              <a:rPr lang="ru-RU" sz="2800" b="1" spc="-33" dirty="0">
                <a:cs typeface="Arial"/>
              </a:rPr>
              <a:t> </a:t>
            </a:r>
            <a:r>
              <a:rPr lang="ru-RU" sz="2800" b="1" spc="-13" dirty="0">
                <a:cs typeface="Arial"/>
              </a:rPr>
              <a:t>работу</a:t>
            </a:r>
            <a:r>
              <a:rPr lang="ru-RU" sz="2800" spc="-13" dirty="0">
                <a:cs typeface="Arial"/>
              </a:rPr>
              <a:t>.</a:t>
            </a:r>
            <a:endParaRPr lang="ru-RU" sz="28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lang="ru-RU" sz="2800" dirty="0">
                <a:solidFill>
                  <a:srgbClr val="666666"/>
                </a:solidFill>
                <a:cs typeface="Arial"/>
              </a:rPr>
              <a:t>Сам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продукт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не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spc="-40" dirty="0">
                <a:solidFill>
                  <a:srgbClr val="666666"/>
                </a:solidFill>
                <a:cs typeface="Arial"/>
              </a:rPr>
              <a:t>имеет </a:t>
            </a:r>
            <a:r>
              <a:rPr lang="ru-RU" sz="2800" spc="-13" dirty="0">
                <a:solidFill>
                  <a:srgbClr val="666666"/>
                </a:solidFill>
                <a:cs typeface="Arial"/>
              </a:rPr>
              <a:t>ценности.</a:t>
            </a:r>
            <a:endParaRPr lang="ru-RU" sz="28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22046-DC98-8A79-C981-590239C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07" y="711200"/>
            <a:ext cx="35560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r>
              <a:rPr lang="en-US" dirty="0"/>
              <a:t>,</a:t>
            </a:r>
            <a:endParaRPr dirty="0"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Montserrat"/>
              </a:rPr>
              <a:t>Меняются только решения</a:t>
            </a:r>
            <a:endParaRPr dirty="0"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  <a:latin typeface="+mn-lt"/>
              </a:rPr>
              <a:t>Меняются</a:t>
            </a:r>
            <a:r>
              <a:rPr sz="2400" spc="-4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решения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продукты,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которые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чтобы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работы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были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сделаны.</a:t>
            </a:r>
            <a:endParaRPr sz="2400" dirty="0"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366" y="3866134"/>
            <a:ext cx="4555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i="1" dirty="0">
                <a:solidFill>
                  <a:srgbClr val="37474F"/>
                </a:solidFill>
                <a:cs typeface="Trebuchet MS"/>
              </a:rPr>
              <a:t>Какая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Big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Job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решается</a:t>
            </a:r>
            <a:r>
              <a:rPr sz="2400" i="1" spc="513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тут?</a:t>
            </a:r>
            <a:endParaRPr sz="2400" dirty="0"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681222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76875" y="1573545"/>
            <a:ext cx="9345926" cy="2304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sym typeface="Montserrat ExtraBold"/>
              </a:rPr>
              <a:t>Все задачи клиента можно разделить на большие и маленькие</a:t>
            </a:r>
            <a:br>
              <a:rPr lang="en-US" sz="3200" dirty="0">
                <a:sym typeface="Montserrat"/>
              </a:rPr>
            </a:br>
            <a:br>
              <a:rPr lang="en-US" sz="2800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Big jobs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)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зачем?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Small jobs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)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как?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756911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6007558"/>
            <a:ext cx="15661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Зачем?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6007542"/>
            <a:ext cx="1057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Как?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937707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4064019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4069259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4223157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805227"/>
            <a:ext cx="1489800" cy="1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70B6-B068-4499-8ED1-4742C40D801F}"/>
              </a:ext>
            </a:extLst>
          </p:cNvPr>
          <p:cNvSpPr txBox="1">
            <a:spLocks/>
          </p:cNvSpPr>
          <p:nvPr/>
        </p:nvSpPr>
        <p:spPr>
          <a:xfrm>
            <a:off x="717490" y="365125"/>
            <a:ext cx="11248474" cy="82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Big Jobs / Small Jobs</a:t>
            </a:r>
            <a:endParaRPr lang="ru-R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2288" y="635154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4000" dirty="0">
                <a:cs typeface="Arial"/>
              </a:rPr>
              <a:t>Новые</a:t>
            </a:r>
            <a:r>
              <a:rPr lang="ru-RU" sz="4000" spc="-67" dirty="0">
                <a:cs typeface="Arial"/>
              </a:rPr>
              <a:t> </a:t>
            </a:r>
            <a:r>
              <a:rPr lang="ru-RU" sz="4000" dirty="0">
                <a:cs typeface="Arial"/>
              </a:rPr>
              <a:t>продукты</a:t>
            </a:r>
            <a:r>
              <a:rPr lang="ru-RU" sz="4000" spc="-53" dirty="0">
                <a:cs typeface="Arial"/>
              </a:rPr>
              <a:t> </a:t>
            </a:r>
            <a:r>
              <a:rPr lang="ru-RU" sz="4000" spc="-47" dirty="0">
                <a:cs typeface="Arial"/>
              </a:rPr>
              <a:t>делают </a:t>
            </a:r>
            <a:r>
              <a:rPr lang="ru-RU" sz="4000" b="1" dirty="0">
                <a:cs typeface="Arial"/>
              </a:rPr>
              <a:t>существующую</a:t>
            </a:r>
            <a:r>
              <a:rPr lang="ru-RU" sz="4000" b="1" spc="-220" dirty="0">
                <a:cs typeface="Arial"/>
              </a:rPr>
              <a:t> </a:t>
            </a:r>
            <a:r>
              <a:rPr lang="ru-RU" sz="4000" spc="-13" dirty="0">
                <a:cs typeface="Arial"/>
              </a:rPr>
              <a:t>задачу </a:t>
            </a:r>
            <a:r>
              <a:rPr lang="ru-RU" sz="4000" b="1" spc="-13" dirty="0">
                <a:cs typeface="Arial"/>
              </a:rPr>
              <a:t>лучше</a:t>
            </a:r>
            <a:r>
              <a:rPr lang="ru-RU" sz="4000" spc="-13" dirty="0">
                <a:cs typeface="Arial"/>
              </a:rPr>
              <a:t>.</a:t>
            </a:r>
            <a:endParaRPr lang="ru-RU" sz="4000" dirty="0">
              <a:cs typeface="Arial"/>
            </a:endParaRPr>
          </a:p>
          <a:p>
            <a:pPr marL="16933" marR="532540">
              <a:spcBef>
                <a:spcPts val="1300"/>
              </a:spcBef>
            </a:pPr>
            <a:r>
              <a:rPr lang="ru-RU" sz="4000" dirty="0">
                <a:solidFill>
                  <a:srgbClr val="666666"/>
                </a:solidFill>
                <a:cs typeface="Arial"/>
              </a:rPr>
              <a:t>И</a:t>
            </a:r>
            <a:r>
              <a:rPr lang="ru-RU" sz="4000" spc="-14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666666"/>
                </a:solidFill>
                <a:cs typeface="Arial"/>
              </a:rPr>
              <a:t>увольняют</a:t>
            </a:r>
            <a:r>
              <a:rPr lang="ru-RU" sz="4000" spc="-12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spc="-13" dirty="0">
                <a:solidFill>
                  <a:srgbClr val="666666"/>
                </a:solidFill>
                <a:cs typeface="Arial"/>
              </a:rPr>
              <a:t>прошлое решение.</a:t>
            </a:r>
            <a:endParaRPr lang="ru-RU" sz="4000" dirty="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54" y="614888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Consolas" panose="020B0609020204030204" pitchFamily="49" charset="0"/>
              </a:rPr>
              <a:t>Нанимая</a:t>
            </a:r>
            <a:r>
              <a:rPr sz="4000" spc="-67" dirty="0">
                <a:cs typeface="Consolas" panose="020B0609020204030204" pitchFamily="49" charset="0"/>
              </a:rPr>
              <a:t> </a:t>
            </a:r>
            <a:r>
              <a:rPr sz="4000" b="1" dirty="0">
                <a:cs typeface="Consolas" panose="020B0609020204030204" pitchFamily="49" charset="0"/>
              </a:rPr>
              <a:t>одно</a:t>
            </a:r>
            <a:r>
              <a:rPr sz="4000" b="1" spc="-53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решение </a:t>
            </a:r>
            <a:r>
              <a:rPr sz="4000" dirty="0">
                <a:cs typeface="Consolas" panose="020B0609020204030204" pitchFamily="49" charset="0"/>
              </a:rPr>
              <a:t>клиент</a:t>
            </a:r>
            <a:r>
              <a:rPr sz="4000" spc="-107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хочет</a:t>
            </a:r>
            <a:r>
              <a:rPr sz="4000" spc="-100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закрыть </a:t>
            </a:r>
            <a:r>
              <a:rPr sz="4000" b="1" spc="-13" dirty="0">
                <a:cs typeface="Consolas" panose="020B0609020204030204" pitchFamily="49" charset="0"/>
              </a:rPr>
              <a:t>несколько</a:t>
            </a:r>
            <a:r>
              <a:rPr sz="4000" b="1" spc="-180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задач</a:t>
            </a:r>
            <a:r>
              <a:rPr sz="4000" spc="-13" dirty="0">
                <a:cs typeface="Consolas" panose="020B0609020204030204" pitchFamily="49" charset="0"/>
              </a:rPr>
              <a:t>.</a:t>
            </a:r>
            <a:endParaRPr sz="4000" dirty="0">
              <a:cs typeface="Consolas" panose="020B0609020204030204" pitchFamily="49" charset="0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При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этом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ничего</a:t>
            </a:r>
            <a:r>
              <a:rPr sz="4000" spc="-93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Consolas" panose="020B0609020204030204" pitchFamily="49" charset="0"/>
              </a:rPr>
              <a:t>не </a:t>
            </a:r>
            <a:r>
              <a:rPr sz="4000" spc="-13" dirty="0">
                <a:solidFill>
                  <a:srgbClr val="666666"/>
                </a:solidFill>
                <a:cs typeface="Consolas" panose="020B0609020204030204" pitchFamily="49" charset="0"/>
              </a:rPr>
              <a:t>делать.</a:t>
            </a:r>
            <a:endParaRPr sz="4000" dirty="0"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626" y="66050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cs typeface="Arial"/>
              </a:rPr>
              <a:t>Клиент</a:t>
            </a:r>
            <a:r>
              <a:rPr sz="4000" spc="-127" dirty="0">
                <a:cs typeface="Arial"/>
              </a:rPr>
              <a:t> </a:t>
            </a:r>
            <a:r>
              <a:rPr sz="4000" dirty="0">
                <a:cs typeface="Arial"/>
              </a:rPr>
              <a:t>выбирает</a:t>
            </a:r>
            <a:r>
              <a:rPr sz="4000" spc="-107" dirty="0">
                <a:cs typeface="Arial"/>
              </a:rPr>
              <a:t> </a:t>
            </a:r>
            <a:r>
              <a:rPr sz="4000" spc="-13" dirty="0">
                <a:cs typeface="Arial"/>
              </a:rPr>
              <a:t>какое </a:t>
            </a:r>
            <a:r>
              <a:rPr sz="4000" dirty="0">
                <a:cs typeface="Arial"/>
              </a:rPr>
              <a:t>из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решений</a:t>
            </a:r>
            <a:r>
              <a:rPr sz="4000" spc="-33" dirty="0">
                <a:cs typeface="Arial"/>
              </a:rPr>
              <a:t> </a:t>
            </a:r>
            <a:r>
              <a:rPr sz="4000" b="1" dirty="0">
                <a:cs typeface="Arial"/>
              </a:rPr>
              <a:t>лучше</a:t>
            </a:r>
            <a:r>
              <a:rPr sz="4000" b="1" spc="-40" dirty="0">
                <a:cs typeface="Arial"/>
              </a:rPr>
              <a:t> </a:t>
            </a:r>
            <a:r>
              <a:rPr sz="4000" b="1" spc="-67" dirty="0">
                <a:cs typeface="Arial"/>
              </a:rPr>
              <a:t>и </a:t>
            </a:r>
            <a:r>
              <a:rPr sz="4000" b="1" dirty="0">
                <a:cs typeface="Arial"/>
              </a:rPr>
              <a:t>дешевле</a:t>
            </a:r>
            <a:r>
              <a:rPr sz="4000" b="1" spc="-193" dirty="0">
                <a:cs typeface="Arial"/>
              </a:rPr>
              <a:t> </a:t>
            </a:r>
            <a:r>
              <a:rPr sz="4000" spc="-13" dirty="0">
                <a:cs typeface="Arial"/>
              </a:rPr>
              <a:t>делает</a:t>
            </a:r>
            <a:r>
              <a:rPr sz="4000" spc="-173" dirty="0">
                <a:cs typeface="Arial"/>
              </a:rPr>
              <a:t> </a:t>
            </a:r>
            <a:r>
              <a:rPr sz="4000" spc="-80" dirty="0">
                <a:cs typeface="Arial"/>
              </a:rPr>
              <a:t>задачу.</a:t>
            </a:r>
            <a:endParaRPr sz="40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задач.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6343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720"/>
            <a:ext cx="10515600" cy="41376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объединённых </a:t>
            </a:r>
            <a:r>
              <a:rPr lang="ru-RU" sz="2200" b="1" dirty="0"/>
              <a:t>схожим набором потребностей</a:t>
            </a:r>
            <a:r>
              <a:rPr lang="ru-RU" sz="2200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которых </a:t>
            </a:r>
            <a:r>
              <a:rPr lang="ru-RU" sz="2200" b="1" dirty="0"/>
              <a:t>не устраивают</a:t>
            </a:r>
            <a:r>
              <a:rPr lang="ru-RU" sz="2200" dirty="0"/>
              <a:t> существующие способы 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которые потенциально </a:t>
            </a:r>
            <a:r>
              <a:rPr lang="ru-RU" sz="2200" b="1" dirty="0"/>
              <a:t>готовы платить за продукт</a:t>
            </a:r>
            <a:r>
              <a:rPr lang="ru-RU" sz="2200" dirty="0"/>
              <a:t>, чтобы удовлетворить свою потребность, ИЛИ которые принимают </a:t>
            </a:r>
            <a:r>
              <a:rPr lang="ru-RU" sz="2200" b="1" dirty="0"/>
              <a:t>участие в решении о покупке </a:t>
            </a:r>
            <a:r>
              <a:rPr lang="ru-RU" sz="2200" dirty="0"/>
              <a:t>продукта.</a:t>
            </a:r>
            <a:endParaRPr lang="ru-RU" sz="2200" dirty="0">
              <a:latin typeface="Arial"/>
              <a:cs typeface="Arial"/>
            </a:endParaRP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/>
              <a:t>На них вы будете </a:t>
            </a:r>
            <a:r>
              <a:rPr lang="ru-RU" sz="2200" b="1" dirty="0"/>
              <a:t>ориентироваться</a:t>
            </a:r>
            <a:r>
              <a:rPr lang="ru-RU" sz="2200" dirty="0"/>
              <a:t> при запуске бизнеса, </a:t>
            </a:r>
            <a:r>
              <a:rPr lang="ru-RU" sz="2200" b="1" dirty="0"/>
              <a:t>разработке</a:t>
            </a:r>
            <a:r>
              <a:rPr lang="ru-RU" sz="2200" dirty="0"/>
              <a:t> самого </a:t>
            </a:r>
            <a:r>
              <a:rPr lang="ru-RU" sz="2200" b="1" dirty="0"/>
              <a:t>продукта</a:t>
            </a:r>
            <a:r>
              <a:rPr lang="ru-RU" sz="2200" dirty="0"/>
              <a:t> и его </a:t>
            </a:r>
            <a:r>
              <a:rPr lang="ru-RU" sz="2200" b="1" dirty="0"/>
              <a:t>фич</a:t>
            </a:r>
            <a:r>
              <a:rPr lang="ru-RU" sz="2200" dirty="0"/>
              <a:t>, разработке </a:t>
            </a:r>
            <a:r>
              <a:rPr lang="ru-RU" sz="2200" b="1" dirty="0"/>
              <a:t>дизайна</a:t>
            </a:r>
            <a:r>
              <a:rPr lang="ru-RU" sz="2200" dirty="0"/>
              <a:t>, запуске </a:t>
            </a:r>
            <a:r>
              <a:rPr lang="ru-RU" sz="2200" b="1" dirty="0"/>
              <a:t>рекламы</a:t>
            </a:r>
            <a:r>
              <a:rPr lang="ru-RU" sz="2200" dirty="0"/>
              <a:t> и других </a:t>
            </a:r>
            <a:r>
              <a:rPr lang="ru-RU" sz="2200" b="1" dirty="0"/>
              <a:t>маркетинговых</a:t>
            </a:r>
            <a:r>
              <a:rPr lang="ru-RU" sz="2200" dirty="0"/>
              <a:t> мероприятий.</a:t>
            </a: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/>
              <a:t>Не всегда реальная целевая аудитория совпадает с предполагаемой (пример с </a:t>
            </a:r>
            <a:r>
              <a:rPr lang="en-US" sz="2200" dirty="0"/>
              <a:t>Playrix</a:t>
            </a:r>
            <a:r>
              <a:rPr lang="ru-RU" sz="2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3" name="Picture 2" descr="Немного фото с “круглого стола” | SEOM.info">
            <a:extLst>
              <a:ext uri="{FF2B5EF4-FFF2-40B4-BE49-F238E27FC236}">
                <a16:creationId xmlns:a16="http://schemas.microsoft.com/office/drawing/2014/main" id="{91A6E086-D9FA-5E67-E4E8-43CC10081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r="10219"/>
          <a:stretch/>
        </p:blipFill>
        <p:spPr bwMode="auto">
          <a:xfrm>
            <a:off x="10193846" y="0"/>
            <a:ext cx="1998154" cy="22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871" y="742386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Arial"/>
              </a:rPr>
              <a:t>Какой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продукт</a:t>
            </a:r>
            <a:r>
              <a:rPr sz="4000" spc="-27" dirty="0">
                <a:cs typeface="Arial"/>
              </a:rPr>
              <a:t> </a:t>
            </a:r>
            <a:r>
              <a:rPr sz="4000" spc="-13" dirty="0">
                <a:cs typeface="Arial"/>
              </a:rPr>
              <a:t>наймет </a:t>
            </a:r>
            <a:r>
              <a:rPr sz="4000" dirty="0">
                <a:cs typeface="Arial"/>
              </a:rPr>
              <a:t>клиент</a:t>
            </a:r>
            <a:r>
              <a:rPr sz="4000" spc="-93" dirty="0">
                <a:cs typeface="Arial"/>
              </a:rPr>
              <a:t> </a:t>
            </a:r>
            <a:r>
              <a:rPr sz="4000" dirty="0">
                <a:cs typeface="Arial"/>
              </a:rPr>
              <a:t>решает</a:t>
            </a:r>
            <a:r>
              <a:rPr sz="4000" spc="-60" dirty="0">
                <a:cs typeface="Arial"/>
              </a:rPr>
              <a:t> </a:t>
            </a:r>
            <a:r>
              <a:rPr sz="4000" b="1" spc="-13" dirty="0">
                <a:cs typeface="Arial"/>
              </a:rPr>
              <a:t>контекст</a:t>
            </a:r>
            <a:r>
              <a:rPr sz="4000" spc="-13" dirty="0">
                <a:cs typeface="Arial"/>
              </a:rPr>
              <a:t>.</a:t>
            </a:r>
            <a:endParaRPr sz="4000" dirty="0"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второстепенное значение.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46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cs typeface="Arial"/>
              </a:rPr>
              <a:t>хочет</a:t>
            </a:r>
            <a:br>
              <a:rPr lang="ru-RU" sz="4000" dirty="0">
                <a:cs typeface="Arial"/>
              </a:rPr>
            </a:br>
            <a:r>
              <a:rPr lang="ru-RU" sz="4000" dirty="0">
                <a:cs typeface="Arial"/>
              </a:rPr>
              <a:t>делать</a:t>
            </a:r>
            <a:r>
              <a:rPr sz="4000" spc="-152" dirty="0">
                <a:cs typeface="Arial"/>
              </a:rPr>
              <a:t> </a:t>
            </a:r>
            <a:r>
              <a:rPr sz="4000" dirty="0">
                <a:cs typeface="Arial"/>
              </a:rPr>
              <a:t>или</a:t>
            </a:r>
            <a:r>
              <a:rPr sz="4000" spc="-127" dirty="0">
                <a:cs typeface="Arial"/>
              </a:rPr>
              <a:t> </a:t>
            </a:r>
            <a:r>
              <a:rPr sz="4000" spc="-13" dirty="0">
                <a:cs typeface="Arial"/>
              </a:rPr>
              <a:t>решать.</a:t>
            </a:r>
            <a:endParaRPr sz="4000" dirty="0"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результат.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709E6-FA77-5DA4-03CA-A8168337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308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9E577-8131-62B1-04E7-5E044B888327}"/>
              </a:ext>
            </a:extLst>
          </p:cNvPr>
          <p:cNvSpPr txBox="1"/>
          <p:nvPr/>
        </p:nvSpPr>
        <p:spPr>
          <a:xfrm>
            <a:off x="6096000" y="1398496"/>
            <a:ext cx="5350136" cy="5016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ситуаций, в которых у пользователей возникает потребность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в продукте.</a:t>
            </a:r>
          </a:p>
          <a:p>
            <a:endParaRPr lang="ru-RU" sz="2000" dirty="0">
              <a:solidFill>
                <a:srgbClr val="292929"/>
              </a:solidFill>
            </a:endParaRPr>
          </a:p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Так появляется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четкий список «работ»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на которые пользователь (не важно какой — любой) сможет «нанять» продукт. Как только вы поймете,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пользователь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будет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«нанимать» ваш продукт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для решения своих задач — до правильного описания, позиционирования, продвижения останется буквально пара шагов.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8F8EEA-A2F5-F9D4-5441-77702B2B5A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1" t="4418" r="2893" b="5492"/>
          <a:stretch/>
        </p:blipFill>
        <p:spPr>
          <a:xfrm>
            <a:off x="641177" y="1628577"/>
            <a:ext cx="5099617" cy="33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7" y="596666"/>
            <a:ext cx="4434972" cy="920336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499" y="165685"/>
            <a:ext cx="5313078" cy="293789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673450" y="3389961"/>
            <a:ext cx="10686625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Клиенты нанимают</a:t>
            </a:r>
            <a:r>
              <a:rPr lang="ru-RU" sz="2800" i="1" dirty="0">
                <a:solidFill>
                  <a:srgbClr val="0034ED"/>
                </a:solidFill>
                <a:cs typeface="Calibri" panose="020F0502020204030204" pitchFamily="34" charset="0"/>
              </a:rPr>
              <a:t> </a:t>
            </a:r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продукт на работу</a:t>
            </a:r>
            <a:endParaRPr lang="en-US" sz="2800" i="1" dirty="0">
              <a:solidFill>
                <a:srgbClr val="0034ED"/>
              </a:solidFill>
              <a:effectLst/>
              <a:cs typeface="Calibri" panose="020F0502020204030204" pitchFamily="34" charset="0"/>
            </a:endParaRPr>
          </a:p>
          <a:p>
            <a:r>
              <a:rPr lang="ru-RU" sz="2800" i="1" dirty="0">
                <a:effectLst/>
                <a:cs typeface="Calibri" panose="020F0502020204030204" pitchFamily="34" charset="0"/>
              </a:rPr>
              <a:t>Сам продукт не имеет ценности</a:t>
            </a:r>
            <a:endParaRPr lang="ru-RU" sz="2800" i="1" dirty="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», </a:t>
            </a:r>
            <a:r>
              <a:rPr lang="en-US" sz="2000" dirty="0">
                <a:solidFill>
                  <a:srgbClr val="292929"/>
                </a:solidFill>
              </a:rPr>
              <a:t>«</a:t>
            </a:r>
            <a:r>
              <a:rPr lang="ru-RU" sz="2000" dirty="0">
                <a:solidFill>
                  <a:srgbClr val="292929"/>
                </a:solidFill>
              </a:rPr>
              <a:t>поесть в дороге</a:t>
            </a:r>
            <a:r>
              <a:rPr lang="en-US" sz="2000" dirty="0">
                <a:solidFill>
                  <a:srgbClr val="292929"/>
                </a:solidFill>
              </a:rPr>
              <a:t>»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ru-RU" sz="2000" dirty="0">
              <a:solidFill>
                <a:srgbClr val="292929"/>
              </a:solidFill>
            </a:endParaRPr>
          </a:p>
          <a:p>
            <a:pPr>
              <a:spcBef>
                <a:spcPts val="1000"/>
              </a:spcBef>
            </a:pPr>
            <a:r>
              <a:rPr lang="ru-RU" sz="20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и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в каких ситуациях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ваш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продукт сработает наилучшим образом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— сможете доказать это и пользователю, а заодно подкорректировать продукт.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38773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 dirty="0">
                <a:solidFill>
                  <a:schemeClr val="dk2"/>
                </a:solidFill>
                <a:ea typeface="Montserrat"/>
                <a:cs typeface="Consolas" panose="020B0609020204030204" pitchFamily="49" charset="0"/>
                <a:sym typeface="Montserrat"/>
              </a:rPr>
              <a:t>На какую задачу нанимают ваш продукт?</a:t>
            </a:r>
            <a:endParaRPr sz="2800" b="1" dirty="0">
              <a:solidFill>
                <a:schemeClr val="dk2"/>
              </a:solidFill>
              <a:ea typeface="Montserrat"/>
              <a:cs typeface="Consolas" panose="020B0609020204030204" pitchFamily="49" charset="0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365124"/>
            <a:ext cx="4956313" cy="6387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sz="2000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sz="2000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CC2F4-84F5-2CC8-F4EA-D281A4F6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0339"/>
          </a:xfrm>
        </p:spPr>
        <p:txBody>
          <a:bodyPr/>
          <a:lstStyle/>
          <a:p>
            <a:r>
              <a:rPr lang="ru-RU" dirty="0"/>
              <a:t>Формулировки </a:t>
            </a:r>
            <a:r>
              <a:rPr lang="en-US" dirty="0"/>
              <a:t>Job (</a:t>
            </a:r>
            <a:r>
              <a:rPr lang="ru-RU" dirty="0"/>
              <a:t>или </a:t>
            </a:r>
            <a:r>
              <a:rPr lang="en-US" dirty="0"/>
              <a:t>Job Story)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1A2C74-5492-A5A2-690C-1EB7E5481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7235" r="9269" b="8582"/>
          <a:stretch/>
        </p:blipFill>
        <p:spPr bwMode="auto">
          <a:xfrm>
            <a:off x="6229509" y="1897062"/>
            <a:ext cx="560838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ABC27-3A04-9DE9-3EBC-6CC1147B561C}"/>
              </a:ext>
            </a:extLst>
          </p:cNvPr>
          <p:cNvSpPr txBox="1"/>
          <p:nvPr/>
        </p:nvSpPr>
        <p:spPr>
          <a:xfrm>
            <a:off x="838200" y="1366223"/>
            <a:ext cx="4185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Ключевые компоненты формулировки </a:t>
            </a:r>
            <a:r>
              <a:rPr lang="en-US" sz="2000" dirty="0"/>
              <a:t>Job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глагол действия,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объект действия 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контекст, в котором выполняется работа.</a:t>
            </a:r>
          </a:p>
          <a:p>
            <a:endParaRPr lang="ru-RU" sz="2000" dirty="0"/>
          </a:p>
          <a:p>
            <a:r>
              <a:rPr lang="ru-RU" sz="2000" dirty="0"/>
              <a:t>Примеры: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Управлять личными финансами дома</a:t>
            </a:r>
            <a:r>
              <a:rPr lang="en-US" sz="2000" dirty="0"/>
              <a:t>»,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Чистить одежду в домашних условиях</a:t>
            </a:r>
            <a:r>
              <a:rPr lang="en-US" sz="2000" dirty="0"/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Слушать музыку во время пробежек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5472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0" y="41680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sz="2200" dirty="0"/>
              <a:t>Узнаёт о нашем продукте: о </a:t>
            </a:r>
            <a:r>
              <a:rPr lang="ru-RU" sz="2200" b="1" dirty="0"/>
              <a:t>контексте</a:t>
            </a:r>
            <a:r>
              <a:rPr lang="ru-RU" sz="2200" dirty="0"/>
              <a:t>, в котором он может быть нанят и о </a:t>
            </a:r>
            <a:r>
              <a:rPr lang="ru-RU" sz="2200" b="1" dirty="0"/>
              <a:t>работе</a:t>
            </a:r>
            <a:r>
              <a:rPr lang="ru-RU" sz="2200" dirty="0"/>
              <a:t>, которую может выполнить</a:t>
            </a:r>
          </a:p>
          <a:p>
            <a:r>
              <a:rPr lang="ru-RU" sz="2200" dirty="0"/>
              <a:t>Через время находясь в подобном контексте пользователь может </a:t>
            </a:r>
            <a:r>
              <a:rPr lang="ru-RU" sz="2200" b="1" dirty="0"/>
              <a:t>переключиться</a:t>
            </a:r>
            <a:r>
              <a:rPr lang="ru-RU" sz="2200" dirty="0"/>
              <a:t> на ваш продукт</a:t>
            </a:r>
          </a:p>
          <a:p>
            <a:pPr marL="0" indent="0">
              <a:buNone/>
            </a:pPr>
            <a:r>
              <a:rPr lang="ru-RU" sz="2200" dirty="0"/>
              <a:t>Надо вытащить </a:t>
            </a:r>
            <a:r>
              <a:rPr lang="ru-RU" sz="2200" b="1" dirty="0"/>
              <a:t>триггеры</a:t>
            </a:r>
            <a:r>
              <a:rPr lang="ru-RU" sz="2200" dirty="0"/>
              <a:t>, которые позволят </a:t>
            </a:r>
            <a:r>
              <a:rPr lang="ru-RU" sz="2200" b="1" dirty="0"/>
              <a:t>переключить</a:t>
            </a:r>
            <a:r>
              <a:rPr lang="ru-RU" sz="2200" dirty="0"/>
              <a:t> пользователя на новый продукт.</a:t>
            </a:r>
            <a:br>
              <a:rPr lang="ru-RU" sz="2200" dirty="0"/>
            </a:br>
            <a:r>
              <a:rPr lang="ru-RU" sz="2200" dirty="0"/>
              <a:t>Пользователь «</a:t>
            </a:r>
            <a:r>
              <a:rPr lang="ru-RU" sz="2200" b="1" dirty="0"/>
              <a:t>развивается</a:t>
            </a:r>
            <a:r>
              <a:rPr lang="ru-RU" sz="2200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93964"/>
            <a:ext cx="6954077" cy="843266"/>
          </a:xfrm>
        </p:spPr>
        <p:txBody>
          <a:bodyPr>
            <a:normAutofit/>
          </a:bodyPr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173707"/>
            <a:ext cx="6767756" cy="5490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Исследование для </a:t>
            </a:r>
            <a:r>
              <a:rPr lang="en" sz="2200" dirty="0"/>
              <a:t>job story (</a:t>
            </a:r>
            <a:r>
              <a:rPr lang="ru-RU" sz="2200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</a:p>
          <a:p>
            <a:pPr marL="0" indent="0">
              <a:buNone/>
            </a:pPr>
            <a:r>
              <a:rPr lang="ru-RU" sz="2200" dirty="0"/>
              <a:t>На клиента в момент решения о покупке действуют четыре силы: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sz="2200" dirty="0"/>
              <a:t> (</a:t>
            </a:r>
            <a:r>
              <a:rPr lang="ru-RU" sz="2200" dirty="0"/>
              <a:t>Толчок</a:t>
            </a:r>
            <a:r>
              <a:rPr lang="en-US" sz="2200" dirty="0"/>
              <a:t>): </a:t>
            </a:r>
            <a:r>
              <a:rPr lang="ru-RU" sz="2200" dirty="0"/>
              <a:t>Недовольство текущей ситуацией: «В этом сервисе рассылки нельзя проводить </a:t>
            </a:r>
            <a:r>
              <a:rPr lang="en" sz="2200" dirty="0"/>
              <a:t>A/B </a:t>
            </a:r>
            <a:r>
              <a:rPr lang="ru-RU" sz="2200" dirty="0"/>
              <a:t>тесты».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sz="2200" dirty="0"/>
              <a:t> (Тяга)</a:t>
            </a:r>
            <a:r>
              <a:rPr lang="en-US" sz="2200" dirty="0"/>
              <a:t>: </a:t>
            </a:r>
            <a:r>
              <a:rPr lang="ru-RU" sz="2200" dirty="0"/>
              <a:t>Притягательность нового решения: «В другом сервисе есть эта функция»</a:t>
            </a:r>
          </a:p>
          <a:p>
            <a:r>
              <a:rPr lang="en-US" sz="2200" dirty="0">
                <a:solidFill>
                  <a:srgbClr val="C00000"/>
                </a:solidFill>
              </a:rPr>
              <a:t>Habits</a:t>
            </a:r>
            <a:r>
              <a:rPr lang="ru-RU" sz="2200" dirty="0"/>
              <a:t> (Привычка)</a:t>
            </a:r>
            <a:r>
              <a:rPr lang="en-US" sz="2200" dirty="0"/>
              <a:t>: </a:t>
            </a:r>
            <a:r>
              <a:rPr lang="ru-RU" sz="2200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Anxiety</a:t>
            </a:r>
            <a:r>
              <a:rPr lang="ru-RU" sz="2200" dirty="0"/>
              <a:t> (Страх)</a:t>
            </a:r>
            <a:r>
              <a:rPr lang="en-US" sz="2200" dirty="0"/>
              <a:t>: </a:t>
            </a:r>
            <a:r>
              <a:rPr lang="ru-RU" sz="2200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84" y="2022763"/>
            <a:ext cx="4663362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996976"/>
            <a:ext cx="8023894" cy="5451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Hierarchy</a:t>
            </a:r>
            <a:r>
              <a:rPr lang="en" sz="2100" dirty="0">
                <a:effectLst/>
              </a:rPr>
              <a:t> </a:t>
            </a:r>
            <a:r>
              <a:rPr lang="en" sz="2100" dirty="0"/>
              <a:t>—</a:t>
            </a:r>
            <a:r>
              <a:rPr lang="en" sz="2100" dirty="0">
                <a:effectLst/>
              </a:rPr>
              <a:t> </a:t>
            </a:r>
            <a:r>
              <a:rPr lang="ru-RU" sz="2100" dirty="0">
                <a:effectLst/>
              </a:rPr>
              <a:t>поиск основной задачи клиента, контекста, страхов и сопутствующих задач пользователя.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Атлас задачи</a:t>
            </a:r>
            <a:r>
              <a:rPr lang="ru-RU" sz="2100" dirty="0">
                <a:effectLst/>
              </a:rPr>
              <a:t> </a:t>
            </a:r>
            <a:r>
              <a:rPr lang="en-US" sz="2100" dirty="0"/>
              <a:t>—</a:t>
            </a:r>
            <a:r>
              <a:rPr lang="ru-RU" sz="2100" dirty="0">
                <a:effectLst/>
              </a:rPr>
              <a:t> инструмент поиска подзадач и желаемых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результатов для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Оценка подзадач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сортировка и поиск критически важных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подзадач и ожидаемых результатов клиента в рамках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Рынок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позиционирование разных решений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основной задачи по цене и качеству исполнения.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Размер рынка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быстрая оценка размера рынка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Силы прогресса </a:t>
            </a:r>
            <a:r>
              <a:rPr lang="en-US" sz="2100" dirty="0">
                <a:solidFill>
                  <a:srgbClr val="595959"/>
                </a:solidFill>
                <a:effectLst/>
              </a:rPr>
              <a:t>—</a:t>
            </a:r>
            <a:r>
              <a:rPr lang="ru-RU" sz="2100" dirty="0">
                <a:solidFill>
                  <a:srgbClr val="595959"/>
                </a:solidFill>
                <a:effectLst/>
              </a:rPr>
              <a:t> анализ сил, которые воздействуют на</a:t>
            </a:r>
            <a:r>
              <a:rPr lang="ru-RU" sz="2100" dirty="0">
                <a:solidFill>
                  <a:srgbClr val="595959"/>
                </a:solidFill>
              </a:rPr>
              <a:t> </a:t>
            </a:r>
            <a:r>
              <a:rPr lang="ru-RU" sz="2100" dirty="0">
                <a:solidFill>
                  <a:srgbClr val="595959"/>
                </a:solidFill>
                <a:effectLst/>
              </a:rPr>
              <a:t>клиента при переходе от одного решения к другому.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выяснение задач и подзадач, ценностей,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страхов, привычек и конкурентных решений у клиентов.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Карточка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шаблон фиксации ответов для каждого </a:t>
            </a:r>
            <a:r>
              <a:rPr lang="en" sz="2100" dirty="0">
                <a:effectLst/>
              </a:rPr>
              <a:t>JTBD </a:t>
            </a:r>
            <a:r>
              <a:rPr lang="ru-RU" sz="2100" dirty="0">
                <a:effectLst/>
              </a:rPr>
              <a:t>интервью.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rgbClr val="6AA94F"/>
                </a:solidFill>
                <a:effectLst/>
              </a:rPr>
              <a:t>исследование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фиксация результатов и прогресса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300254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AC2A-4A6B-605F-597C-4C3D3109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385A32-0278-3F9C-C90E-ED9A71FF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825"/>
            <a:ext cx="10515600" cy="49355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Затачивать под неё свой продукт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«Молодёжный» дизайн и т. п.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Учитывать другие её потребности и контекст использования продукта</a:t>
            </a:r>
          </a:p>
          <a:p>
            <a:pPr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Создать уникальное торговое предложение (УТП);</a:t>
            </a:r>
          </a:p>
          <a:p>
            <a:pPr indent="-1800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Определить каналы продаж;</a:t>
            </a:r>
          </a:p>
          <a:p>
            <a:pPr indent="-180000">
              <a:lnSpc>
                <a:spcPct val="100000"/>
              </a:lnSpc>
            </a:pPr>
            <a:r>
              <a:rPr lang="ru-RU" sz="2400" dirty="0"/>
              <a:t>Таргетироваться в рекламе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Сократить затраты на неэффективную рекламу;</a:t>
            </a:r>
            <a:br>
              <a:rPr lang="ru-RU" sz="2000" dirty="0"/>
            </a:br>
            <a:r>
              <a:rPr lang="ru-RU" sz="2000" dirty="0"/>
              <a:t>Не сливать бюджет впустую, если мы не попадаем в ЦА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Персонализировать коммуникацию с клиентом.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Создавать Рекламный / маркетинговый креатив</a:t>
            </a:r>
            <a:endParaRPr lang="ru-RU" sz="24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A34024A0-1486-4F64-7400-F905105DCE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021" y="4350885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4DEA2EDB-AB69-91BB-B3D3-F0DCD2298F84}"/>
              </a:ext>
            </a:extLst>
          </p:cNvPr>
          <p:cNvSpPr txBox="1">
            <a:spLocks/>
          </p:cNvSpPr>
          <p:nvPr/>
        </p:nvSpPr>
        <p:spPr>
          <a:xfrm>
            <a:off x="838200" y="313942"/>
            <a:ext cx="753944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4400" dirty="0"/>
              <a:t>Свою ЦА нужно знать, чтобы: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3B8FE29-C4EC-FC13-5DA1-10258D13A9D2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1C5D0AB-C182-E107-1ACC-053351299011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665D2B1-5011-97B0-AC72-E1DC0854EB1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3A75E07-3D27-8613-0BFD-F93A9308D1F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B27EAB4-9250-1ED8-1A57-E18FA13E170A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2982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512701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370067" y="5772324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A773F-0C29-0EA5-988A-8BB67257A840}"/>
              </a:ext>
            </a:extLst>
          </p:cNvPr>
          <p:cNvSpPr txBox="1">
            <a:spLocks/>
          </p:cNvSpPr>
          <p:nvPr/>
        </p:nvSpPr>
        <p:spPr>
          <a:xfrm>
            <a:off x="844956" y="727534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JTBD </a:t>
            </a:r>
            <a:r>
              <a:rPr lang="ru-RU" dirty="0"/>
              <a:t>колода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03267"/>
            <a:ext cx="4035577" cy="406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dirty="0"/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sz="2000" dirty="0"/>
              <a:t>JTBD </a:t>
            </a:r>
            <a:r>
              <a:rPr lang="ru-RU" sz="2000" dirty="0"/>
              <a:t>представляют наибольшую возможность для инноваций.</a:t>
            </a:r>
          </a:p>
          <a:p>
            <a:pPr algn="l">
              <a:spcBef>
                <a:spcPts val="1500"/>
              </a:spcBef>
            </a:pPr>
            <a:r>
              <a:rPr lang="ru-RU" sz="2000" dirty="0"/>
              <a:t>Приоритезация </a:t>
            </a:r>
            <a:r>
              <a:rPr lang="en" sz="2000" dirty="0"/>
              <a:t>JTBD </a:t>
            </a:r>
            <a:r>
              <a:rPr lang="ru-RU" sz="2000" dirty="0"/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sz="2000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691886" y="201143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Приоритизация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1683410"/>
          </a:xfrm>
          <a:prstGeom prst="rect">
            <a:avLst/>
          </a:prstGeom>
        </p:spPr>
        <p:txBody>
          <a:bodyPr vert="horz" wrap="square" lIns="0" tIns="10795" rIns="0" bIns="0" rtlCol="0">
            <a:noAutofit/>
          </a:bodyPr>
          <a:lstStyle/>
          <a:p>
            <a:pPr marL="12700" marR="5080">
              <a:spcBef>
                <a:spcPts val="85"/>
              </a:spcBef>
            </a:pPr>
            <a:r>
              <a:rPr sz="2000" b="1" spc="-10" dirty="0">
                <a:solidFill>
                  <a:srgbClr val="37474F"/>
                </a:solidFill>
                <a:cs typeface="Trebuchet MS"/>
              </a:rPr>
              <a:t>Importance: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эта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работа важная?</a:t>
            </a:r>
          </a:p>
          <a:p>
            <a:pPr marL="12700" marR="5080">
              <a:spcBef>
                <a:spcPts val="1000"/>
              </a:spcBef>
            </a:pPr>
            <a:r>
              <a:rPr lang="en" sz="2000" b="1" spc="-10" dirty="0">
                <a:solidFill>
                  <a:srgbClr val="37474F"/>
                </a:solidFill>
                <a:cs typeface="Trebuchet MS"/>
              </a:rPr>
              <a:t>Satisfaction: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45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25" dirty="0">
                <a:solidFill>
                  <a:srgbClr val="37474F"/>
                </a:solidFill>
                <a:cs typeface="Trebuchet MS"/>
              </a:rPr>
              <a:t>вы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удовлетворены существующим решением?</a:t>
            </a:r>
            <a:endParaRPr lang="ru-RU" sz="2000" dirty="0"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776267"/>
            <a:ext cx="5057160" cy="2187791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R="6773" algn="ctr">
              <a:lnSpc>
                <a:spcPct val="100000"/>
              </a:lnSpc>
              <a:spcBef>
                <a:spcPts val="0"/>
              </a:spcBef>
            </a:pPr>
            <a:r>
              <a:rPr lang="ru-RU" b="1" spc="-13" dirty="0">
                <a:solidFill>
                  <a:schemeClr val="bg1"/>
                </a:solidFill>
                <a:latin typeface="+mn-lt"/>
              </a:rPr>
              <a:t>Критическая</a:t>
            </a:r>
            <a:br>
              <a:rPr lang="ru-RU" b="1" spc="-13" dirty="0">
                <a:solidFill>
                  <a:schemeClr val="bg1"/>
                </a:solidFill>
                <a:latin typeface="+mn-lt"/>
              </a:rPr>
            </a:br>
            <a:r>
              <a:rPr lang="ru-RU" b="1" spc="-13" dirty="0">
                <a:solidFill>
                  <a:schemeClr val="bg1"/>
                </a:solidFill>
                <a:latin typeface="+mn-lt"/>
              </a:rPr>
              <a:t>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1682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решенная существующими решениями</a:t>
            </a:r>
            <a:endParaRPr sz="3200" dirty="0"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en-US" sz="3200" b="1" spc="13" dirty="0">
                <a:solidFill>
                  <a:srgbClr val="37474F"/>
                </a:solidFill>
                <a:cs typeface="Trebuchet MS"/>
              </a:rPr>
              <a:t>*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Важность</a:t>
            </a:r>
            <a:r>
              <a:rPr lang="ru-RU" sz="3200" b="1" spc="-673" dirty="0">
                <a:solidFill>
                  <a:srgbClr val="37474F"/>
                </a:solidFill>
                <a:cs typeface="Trebuchet MS"/>
              </a:rPr>
              <a:t>  —</a:t>
            </a:r>
            <a:r>
              <a:rPr lang="ru-RU" sz="3200" b="1" spc="-69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Удовлетворённость</a:t>
            </a:r>
            <a:endParaRPr lang="ru-RU" sz="3200" dirty="0"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2294064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Какие Micro Jobs мы делаем за клиента и как меняем процесс?</a:t>
            </a: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>
                <a:latin typeface="+mn-lt"/>
              </a:rPr>
              <a:t>Кого из конкурентов мы увольняем?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Из какого контекста к какой Big Jobs мы ведем клиента?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42F2D-DC1F-BD02-D144-119EAE383AB8}"/>
              </a:ext>
            </a:extLst>
          </p:cNvPr>
          <p:cNvSpPr txBox="1">
            <a:spLocks/>
          </p:cNvSpPr>
          <p:nvPr/>
        </p:nvSpPr>
        <p:spPr>
          <a:xfrm>
            <a:off x="1147742" y="391965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Иерархия </a:t>
            </a:r>
            <a:r>
              <a:rPr lang="en-US" dirty="0"/>
              <a:t>JTBD</a:t>
            </a:r>
            <a:endParaRPr 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3DFE-EA95-322A-1DC6-109E0A6C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67FCC-8CC6-7A3F-2343-B1CAFAE2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37421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061F0-B61F-0476-BF70-948B38B5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124465"/>
            <a:ext cx="11367052" cy="54961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Клиенты нанимают продукт на работу. Сам продукт не имеет ценности.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Задачи клиента с течением времени не меняются. Меняются только решения.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Новые продукты делают существующую работу лучше. И увольняют прошлое решение.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Нанимая одно решение клиент хочет закрыть несколько задач. При этом ничего не делать.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нанимает решение на основе вопроса «как это позволит мне добиться прогресса?». Клиент постоянно себя прокачивает как персонажа.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выбирает какое из решений лучше и дешевле делает задачу. И одновременно решает больше задач.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Какой продукт наймет клиент решает контекст. Портрет пользователей имеет второстепенное значение.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Решение любой задачи это десятки подзадач. Но все задачи измеримы.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ничего не хочет делать или решать. Он хочет только результат.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Все задачи клиента можно разделить на большие и маленькие.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задачи — зачем, маленькие задачи — как.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1528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0" y="1817120"/>
            <a:ext cx="51816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Фокусировка на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2400" dirty="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2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Над проблемами надо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2400" dirty="0">
                <a:solidFill>
                  <a:schemeClr val="lt1"/>
                </a:solidFill>
              </a:rPr>
              <a:t>, чтобы понять набор критических задач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2400" dirty="0">
                <a:solidFill>
                  <a:schemeClr val="lt1"/>
                </a:solidFill>
              </a:rPr>
              <a:t> клиентами (те, кто уже купил)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Решение должно закрывать задачу по-новому. Создание продукта —  это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2400" dirty="0">
                <a:solidFill>
                  <a:schemeClr val="lt1"/>
                </a:solidFill>
              </a:rPr>
              <a:t> процесс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1817120"/>
            <a:ext cx="50721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2400" dirty="0"/>
              <a:t>Фокусировка на одной ключевой </a:t>
            </a:r>
            <a:r>
              <a:rPr lang="ru-RU" sz="2400" b="1" dirty="0"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Надо </a:t>
            </a:r>
            <a:r>
              <a:rPr lang="ru-RU" sz="2400" b="1" dirty="0">
                <a:sym typeface="Montserrat ExtraBold"/>
              </a:rPr>
              <a:t>углубляться</a:t>
            </a:r>
            <a:r>
              <a:rPr lang="ru-RU" sz="2400" dirty="0"/>
              <a:t> в проблему клиента и становиться экспертом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Искать проблемы нужно через проблемные интервью с </a:t>
            </a:r>
            <a:r>
              <a:rPr lang="ru-RU" sz="2400" b="1" dirty="0">
                <a:sym typeface="Montserrat ExtraBold"/>
              </a:rPr>
              <a:t>потенциальными</a:t>
            </a:r>
            <a:r>
              <a:rPr lang="ru-RU" sz="2400" dirty="0"/>
              <a:t> клиентами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Боль клиента надо сразу проверить с помощью </a:t>
            </a:r>
            <a:r>
              <a:rPr lang="ru-RU" sz="2400" b="1" dirty="0">
                <a:sym typeface="Montserrat ExtraBold"/>
              </a:rPr>
              <a:t>простого</a:t>
            </a:r>
            <a:r>
              <a:rPr lang="ru-RU" sz="2400" dirty="0"/>
              <a:t> решения (решенческое интервью)</a:t>
            </a:r>
            <a:endParaRPr sz="24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568736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568741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</a:t>
            </a:r>
            <a:br>
              <a:rPr lang="ru-RU" dirty="0"/>
            </a:br>
            <a:r>
              <a:rPr lang="ru-RU" dirty="0"/>
              <a:t>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112820"/>
            <a:ext cx="6734363" cy="733337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55" y="846157"/>
            <a:ext cx="7335982" cy="39032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b="1" dirty="0"/>
              <a:t>Аналоги</a:t>
            </a:r>
            <a:r>
              <a:rPr lang="ru-RU" sz="2100" dirty="0"/>
              <a:t> — аналогичный продукт (компания), который выполняет ту же работу тем же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К примеру, конкурент Макдоналдса — Бургер Кинг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Заменители</a:t>
            </a:r>
            <a:r>
              <a:rPr lang="ru-RU" sz="2100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Альтернативы</a:t>
            </a:r>
            <a:r>
              <a:rPr lang="ru-RU" sz="2100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Полезная еда — альтернатива </a:t>
            </a:r>
            <a:r>
              <a:rPr lang="en-US" sz="1900" dirty="0"/>
              <a:t>McDonalds</a:t>
            </a:r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5820" y="1106092"/>
            <a:ext cx="6406632" cy="5751908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55745" y="5547761"/>
            <a:ext cx="2605193" cy="1155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2400" dirty="0">
                <a:solidFill>
                  <a:schemeClr val="bg1"/>
                </a:solidFill>
              </a:rPr>
              <a:t>Reed Hastings</a:t>
            </a:r>
            <a:endParaRPr sz="1867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2000" dirty="0"/>
              <a:t>co-founder, chairman and CEO of Netﬂix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717" y="3239468"/>
            <a:ext cx="6325447" cy="151141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400" dirty="0"/>
              <a:t>Мы конкурируем с компьютерными играми. С бутылочкой вина. С другими сетями, предоставляющими видеоконтент.</a:t>
            </a:r>
          </a:p>
          <a:p>
            <a:pPr marL="16933">
              <a:spcBef>
                <a:spcPts val="40"/>
              </a:spcBef>
            </a:pPr>
            <a:r>
              <a:rPr sz="2400" dirty="0"/>
              <a:t>С настольными играми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945137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5660462" y="4081556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756289"/>
            <a:ext cx="6246707" cy="12705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0432FF"/>
                </a:solidFill>
              </a:rPr>
              <a:t>О конкуренции Netﬂix </a:t>
            </a:r>
            <a:r>
              <a:rPr lang="ru-RU" sz="2000" dirty="0">
                <a:solidFill>
                  <a:srgbClr val="0432FF"/>
                </a:solidFill>
              </a:rPr>
              <a:t>и</a:t>
            </a:r>
            <a:r>
              <a:rPr sz="2000" dirty="0">
                <a:solidFill>
                  <a:srgbClr val="0432FF"/>
                </a:solidFill>
              </a:rPr>
              <a:t> Amazon</a:t>
            </a:r>
            <a:r>
              <a:rPr lang="ru-RU" sz="2000" dirty="0">
                <a:solidFill>
                  <a:srgbClr val="0432FF"/>
                </a:solidFill>
              </a:rPr>
              <a:t>:</a:t>
            </a:r>
            <a:endParaRPr sz="1867" dirty="0">
              <a:solidFill>
                <a:srgbClr val="0432FF"/>
              </a:solidFill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400" b="1" dirty="0"/>
              <a:t>На самом деле мы конкурируем со всем, что вы делаете, чтобы расслабиться.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0AAA88-292A-4538-EE13-0C4A21FDCBD4}"/>
              </a:ext>
            </a:extLst>
          </p:cNvPr>
          <p:cNvSpPr txBox="1">
            <a:spLocks/>
          </p:cNvSpPr>
          <p:nvPr/>
        </p:nvSpPr>
        <p:spPr>
          <a:xfrm>
            <a:off x="793017" y="372755"/>
            <a:ext cx="7887344" cy="73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Конкуренция — не только прямая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B4D4-4E21-8134-46AA-0168DD1C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8B3E28-A5E4-D704-99AA-C14CDF7B8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687" y="207816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387B38-9637-C3B7-5136-8A3DF3521817}"/>
              </a:ext>
            </a:extLst>
          </p:cNvPr>
          <p:cNvSpPr/>
          <p:nvPr/>
        </p:nvSpPr>
        <p:spPr>
          <a:xfrm>
            <a:off x="2488331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B7623D-5285-8A82-8852-40218B19B144}"/>
              </a:ext>
            </a:extLst>
          </p:cNvPr>
          <p:cNvSpPr txBox="1"/>
          <p:nvPr/>
        </p:nvSpPr>
        <p:spPr>
          <a:xfrm>
            <a:off x="3815088" y="2865314"/>
            <a:ext cx="35013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dirty="0"/>
              <a:t>Нужен ли наш </a:t>
            </a:r>
            <a:r>
              <a:rPr lang="ru-RU" b="1" dirty="0"/>
              <a:t>продукт</a:t>
            </a:r>
            <a:r>
              <a:rPr lang="ru-RU" dirty="0"/>
              <a:t>?</a:t>
            </a:r>
          </a:p>
          <a:p>
            <a:pPr marL="12700"/>
            <a:r>
              <a:rPr lang="ru-RU" dirty="0"/>
              <a:t>Какие есть потребности у нашей ЦА?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D14CED-41A4-CEB1-79FF-392447D2A99F}"/>
              </a:ext>
            </a:extLst>
          </p:cNvPr>
          <p:cNvSpPr txBox="1"/>
          <p:nvPr/>
        </p:nvSpPr>
        <p:spPr>
          <a:xfrm>
            <a:off x="8335372" y="2983679"/>
            <a:ext cx="2816225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продукта / дизайна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C9A4E5E-DBCD-2E94-18C8-9C5D9643CBDC}"/>
              </a:ext>
            </a:extLst>
          </p:cNvPr>
          <p:cNvSpPr txBox="1"/>
          <p:nvPr/>
        </p:nvSpPr>
        <p:spPr>
          <a:xfrm>
            <a:off x="886863" y="299248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30" noProof="1">
                <a:latin typeface="Arial"/>
                <a:cs typeface="Arial"/>
              </a:rPr>
              <a:t>roduct</a:t>
            </a:r>
            <a:endParaRPr sz="1800" noProof="1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00" noProof="1">
                <a:latin typeface="Arial"/>
                <a:cs typeface="Arial"/>
              </a:rPr>
              <a:t>ric</a:t>
            </a:r>
            <a:r>
              <a:rPr lang="en" b="1" spc="100" noProof="1">
                <a:latin typeface="Arial"/>
                <a:cs typeface="Arial"/>
              </a:rPr>
              <a:t>e</a:t>
            </a:r>
            <a:r>
              <a:rPr sz="1800" b="1" spc="100" noProof="1">
                <a:latin typeface="Arial"/>
                <a:cs typeface="Arial"/>
              </a:rPr>
              <a:t> </a:t>
            </a:r>
            <a:r>
              <a:rPr sz="3600" b="1" spc="12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noProof="1">
                <a:latin typeface="Arial"/>
                <a:cs typeface="Arial"/>
              </a:rPr>
              <a:t>lace </a:t>
            </a:r>
            <a:r>
              <a:rPr sz="3600" b="1" spc="135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noProof="1">
                <a:latin typeface="Arial"/>
                <a:cs typeface="Arial"/>
              </a:rPr>
              <a:t>romotion</a:t>
            </a:r>
            <a:endParaRPr sz="1800" noProof="1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CAC342-7DE0-AC6D-C105-14119055C054}"/>
              </a:ext>
            </a:extLst>
          </p:cNvPr>
          <p:cNvSpPr txBox="1"/>
          <p:nvPr/>
        </p:nvSpPr>
        <p:spPr>
          <a:xfrm>
            <a:off x="3815087" y="4843663"/>
            <a:ext cx="3187307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Где</a:t>
            </a:r>
            <a:r>
              <a:rPr lang="ru-RU" dirty="0"/>
              <a:t> / как эффективнее распространять наш продукт?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EBFB49D-AD67-5400-032B-D2C7E6A65DF1}"/>
              </a:ext>
            </a:extLst>
          </p:cNvPr>
          <p:cNvSpPr txBox="1"/>
          <p:nvPr/>
        </p:nvSpPr>
        <p:spPr>
          <a:xfrm>
            <a:off x="8335373" y="5131211"/>
            <a:ext cx="2505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Исследование рынка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B50586-95E6-037B-98B6-F7DA1906F83F}"/>
              </a:ext>
            </a:extLst>
          </p:cNvPr>
          <p:cNvSpPr txBox="1"/>
          <p:nvPr/>
        </p:nvSpPr>
        <p:spPr>
          <a:xfrm>
            <a:off x="3815088" y="5815554"/>
            <a:ext cx="3187308" cy="854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Продвижение</a:t>
            </a:r>
            <a:r>
              <a:rPr lang="ru-RU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9E067F4-0B62-2488-EFBD-BDD9DDCACCED}"/>
              </a:ext>
            </a:extLst>
          </p:cNvPr>
          <p:cNvSpPr txBox="1"/>
          <p:nvPr/>
        </p:nvSpPr>
        <p:spPr>
          <a:xfrm>
            <a:off x="8335373" y="6098365"/>
            <a:ext cx="3129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Тестирование / эффективность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C404C6-7127-026A-034C-3C0470CBA2D3}"/>
              </a:ext>
            </a:extLst>
          </p:cNvPr>
          <p:cNvSpPr txBox="1"/>
          <p:nvPr/>
        </p:nvSpPr>
        <p:spPr>
          <a:xfrm>
            <a:off x="3824365" y="4139531"/>
            <a:ext cx="30876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Какую </a:t>
            </a:r>
            <a:r>
              <a:rPr b="1" dirty="0"/>
              <a:t>цену</a:t>
            </a:r>
            <a:r>
              <a:rPr dirty="0"/>
              <a:t> поставить?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D0F751B-119B-1538-A1E3-578FAAD79F1F}"/>
              </a:ext>
            </a:extLst>
          </p:cNvPr>
          <p:cNvSpPr/>
          <p:nvPr/>
        </p:nvSpPr>
        <p:spPr>
          <a:xfrm>
            <a:off x="2488331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8C925CE-4938-481B-2F45-086FC0BD5122}"/>
              </a:ext>
            </a:extLst>
          </p:cNvPr>
          <p:cNvSpPr/>
          <p:nvPr/>
        </p:nvSpPr>
        <p:spPr>
          <a:xfrm>
            <a:off x="2488331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A82B393-1F1A-84AC-BF7F-F26BAE71C754}"/>
              </a:ext>
            </a:extLst>
          </p:cNvPr>
          <p:cNvSpPr/>
          <p:nvPr/>
        </p:nvSpPr>
        <p:spPr>
          <a:xfrm>
            <a:off x="2488331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4122FF8-E800-0A5C-6A43-8B38E4AF95B2}"/>
              </a:ext>
            </a:extLst>
          </p:cNvPr>
          <p:cNvSpPr/>
          <p:nvPr/>
        </p:nvSpPr>
        <p:spPr>
          <a:xfrm>
            <a:off x="7220580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44C1E1-00D3-7E44-E0D2-B28817FE2CD0}"/>
              </a:ext>
            </a:extLst>
          </p:cNvPr>
          <p:cNvSpPr/>
          <p:nvPr/>
        </p:nvSpPr>
        <p:spPr>
          <a:xfrm>
            <a:off x="7220580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79664DB-C625-3004-6A42-F631A698931A}"/>
              </a:ext>
            </a:extLst>
          </p:cNvPr>
          <p:cNvSpPr/>
          <p:nvPr/>
        </p:nvSpPr>
        <p:spPr>
          <a:xfrm>
            <a:off x="7220580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0ACE1AA-E28F-FB6E-BBD4-AAF0D54A1BF2}"/>
              </a:ext>
            </a:extLst>
          </p:cNvPr>
          <p:cNvSpPr/>
          <p:nvPr/>
        </p:nvSpPr>
        <p:spPr>
          <a:xfrm>
            <a:off x="7220580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43193D28-3E55-44B5-D84E-9E1A2BE70629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E4C37F1D-BDB9-D05A-8B0E-EF5BB1B78121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29089CCB-E822-6378-977B-11FD6738FB9F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2BB8C7A4-3160-701C-3F10-053CE136E576}"/>
              </a:ext>
            </a:extLst>
          </p:cNvPr>
          <p:cNvSpPr txBox="1"/>
          <p:nvPr/>
        </p:nvSpPr>
        <p:spPr>
          <a:xfrm>
            <a:off x="8863939" y="341916"/>
            <a:ext cx="11106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Product</a:t>
            </a:r>
            <a:br>
              <a:rPr lang="ru-RU" sz="2000" b="1" spc="125" dirty="0">
                <a:cs typeface="Arial"/>
              </a:rPr>
            </a:br>
            <a:r>
              <a:rPr lang="ru-RU" sz="2000" dirty="0"/>
              <a:t>продукт</a:t>
            </a:r>
            <a:endParaRPr lang="ru-RU" sz="1600" dirty="0"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AB97D83-64F3-9B98-C420-42308B5962E8}"/>
              </a:ext>
            </a:extLst>
          </p:cNvPr>
          <p:cNvSpPr txBox="1"/>
          <p:nvPr/>
        </p:nvSpPr>
        <p:spPr>
          <a:xfrm>
            <a:off x="10879055" y="352873"/>
            <a:ext cx="9088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Price</a:t>
            </a:r>
            <a:br>
              <a:rPr lang="ru-RU" sz="2000" dirty="0"/>
            </a:br>
            <a:r>
              <a:rPr lang="ru-RU" sz="2000" dirty="0"/>
              <a:t>цена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E05508C-A191-C324-F420-7D189BC0638A}"/>
              </a:ext>
            </a:extLst>
          </p:cNvPr>
          <p:cNvSpPr txBox="1"/>
          <p:nvPr/>
        </p:nvSpPr>
        <p:spPr>
          <a:xfrm>
            <a:off x="8819871" y="1356564"/>
            <a:ext cx="1539198" cy="74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/>
              <a:t>Promotion</a:t>
            </a:r>
            <a:endParaRPr sz="20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/>
              <a:t>продвижение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CD39E146-B3E9-3ACE-EA4C-276AAED4943D}"/>
              </a:ext>
            </a:extLst>
          </p:cNvPr>
          <p:cNvSpPr txBox="1"/>
          <p:nvPr/>
        </p:nvSpPr>
        <p:spPr>
          <a:xfrm>
            <a:off x="10879054" y="1381684"/>
            <a:ext cx="1000547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Place</a:t>
            </a:r>
            <a:br>
              <a:rPr lang="ru-RU" sz="2000" dirty="0"/>
            </a:br>
            <a:r>
              <a:rPr lang="ru-RU" sz="2000" dirty="0"/>
              <a:t>место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08DAE49E-C65B-B5B4-14F2-00743B2902BF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9D8AB-A029-EB53-A4C3-3D13FB321368}"/>
              </a:ext>
            </a:extLst>
          </p:cNvPr>
          <p:cNvSpPr txBox="1"/>
          <p:nvPr/>
        </p:nvSpPr>
        <p:spPr>
          <a:xfrm>
            <a:off x="1244906" y="1938969"/>
            <a:ext cx="668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</a:rPr>
              <a:t>Всё это сильно завязано на анализ Вашей ЦА!</a:t>
            </a:r>
          </a:p>
        </p:txBody>
      </p:sp>
    </p:spTree>
    <p:extLst>
      <p:ext uri="{BB962C8B-B14F-4D97-AF65-F5344CB8AC3E}">
        <p14:creationId xmlns:p14="http://schemas.microsoft.com/office/powerpoint/2010/main" val="2479977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704653" y="276751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48" y="119205"/>
            <a:ext cx="11350450" cy="67249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dirty="0"/>
              <a:t>Стратегия дифференциации</a:t>
            </a:r>
            <a:r>
              <a:rPr lang="ru-RU" sz="2000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sz="2000" dirty="0"/>
            </a:br>
            <a:r>
              <a:rPr lang="ru-RU" sz="2000" dirty="0"/>
              <a:t>Компания преследует стратегию дифференциации, когда открывает для себя и</a:t>
            </a:r>
            <a:br>
              <a:rPr lang="ru-RU" sz="2000" dirty="0"/>
            </a:br>
            <a:r>
              <a:rPr lang="ru-RU" sz="2000" dirty="0"/>
              <a:t>ориентируется на группу клиентов с </a:t>
            </a:r>
            <a:r>
              <a:rPr lang="ru-RU" sz="2000" b="1" dirty="0"/>
              <a:t>неудовлетворенными потребностями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выпуская новый продукт или предлагая новую услугу, которая исполняет задачу</a:t>
            </a:r>
            <a:br>
              <a:rPr lang="ru-RU" sz="2000" dirty="0"/>
            </a:br>
            <a:r>
              <a:rPr lang="ru-RU" sz="2000" dirty="0"/>
              <a:t>(или несколько задач) намного лучше, но при этом стоит намного дороже.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доминирования</a:t>
            </a:r>
            <a:r>
              <a:rPr lang="ru-RU" sz="2000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100" b="1" dirty="0"/>
            </a:br>
            <a:r>
              <a:rPr lang="ru-RU" sz="2000" dirty="0"/>
              <a:t>Компания преследует стратегию доминирования, когда ориентируется на всех</a:t>
            </a:r>
            <a:br>
              <a:rPr lang="ru-RU" sz="2000" dirty="0"/>
            </a:br>
            <a:r>
              <a:rPr lang="ru-RU" sz="2000" dirty="0"/>
              <a:t>потребителей на рынке, создавая новый продукт или предлагая услугу, которая</a:t>
            </a:r>
            <a:br>
              <a:rPr lang="ru-RU" sz="2000" dirty="0"/>
            </a:br>
            <a:r>
              <a:rPr lang="ru-RU" sz="2000" dirty="0"/>
              <a:t>исполняет задачу намного лучше и при этом стоит дешевле.</a:t>
            </a:r>
            <a:r>
              <a:rPr lang="en-US" sz="2000" dirty="0"/>
              <a:t> (</a:t>
            </a:r>
            <a:r>
              <a:rPr lang="ru-RU" sz="2000" dirty="0"/>
              <a:t>Сложно</a:t>
            </a:r>
            <a:r>
              <a:rPr lang="en-US" sz="2000" dirty="0"/>
              <a:t>)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разрушения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sz="2000" b="1" dirty="0"/>
            </a:br>
            <a:r>
              <a:rPr lang="ru-RU" sz="2000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sz="2000" i="1" dirty="0"/>
              <a:t>Такси с попутчиками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обособления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дороже)</a:t>
            </a:r>
            <a:br>
              <a:rPr lang="ru-RU" sz="2000" b="1" dirty="0"/>
            </a:br>
            <a:r>
              <a:rPr lang="ru-RU" sz="2000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sz="2000" i="1" dirty="0"/>
              <a:t>Еда в поезде или аэропорту, платные шлагбаумы, ФЗ 152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удержания </a:t>
            </a:r>
            <a:r>
              <a:rPr lang="ru-RU" sz="2000" b="1" dirty="0">
                <a:solidFill>
                  <a:schemeClr val="accent2"/>
                </a:solidFill>
              </a:rPr>
              <a:t>(+/- также) 👎🏾</a:t>
            </a:r>
            <a:br>
              <a:rPr lang="ru-RU" sz="2000" b="1" dirty="0"/>
            </a:br>
            <a:r>
              <a:rPr lang="ru-RU" sz="2000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sz="2000" dirty="0"/>
            </a:br>
            <a:r>
              <a:rPr lang="ru-RU" sz="2000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64" y="13857"/>
            <a:ext cx="2854036" cy="2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345928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345013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46784" y="1858634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13045" y="2634181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118" y="2348059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8118" y="4064806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866" y="5722065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7040" y="5722065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6257" y="3351409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0927" y="1590166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012" y="1590166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6678" y="4225876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011" y="4220457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F37DF8D3-DA7A-1599-FC83-BDBC29966115}"/>
              </a:ext>
            </a:extLst>
          </p:cNvPr>
          <p:cNvSpPr txBox="1"/>
          <p:nvPr/>
        </p:nvSpPr>
        <p:spPr>
          <a:xfrm>
            <a:off x="5566257" y="6145995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375F1-141B-3249-1A71-E84233C5E42B}"/>
              </a:ext>
            </a:extLst>
          </p:cNvPr>
          <p:cNvSpPr txBox="1"/>
          <p:nvPr/>
        </p:nvSpPr>
        <p:spPr>
          <a:xfrm>
            <a:off x="704653" y="276751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Стратегии роста в зависимости от способа конкуренции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5892"/>
            <a:ext cx="10515600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89616" y="5905082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прогнозирование</a:t>
            </a:r>
            <a:r>
              <a:rPr sz="2000" dirty="0"/>
              <a:t> плана </a:t>
            </a:r>
            <a:r>
              <a:rPr sz="2000" b="1" dirty="0"/>
              <a:t>продаж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22216" y="3851107"/>
            <a:ext cx="3065578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разработка ассортимента</a:t>
            </a:r>
            <a:r>
              <a:rPr sz="2000" dirty="0"/>
              <a:t> и товарной политики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7280" y="1846284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2000" b="1" dirty="0"/>
              <a:t>установление цены</a:t>
            </a:r>
          </a:p>
          <a:p>
            <a:pPr marR="7620">
              <a:lnSpc>
                <a:spcPts val="2200"/>
              </a:lnSpc>
            </a:pPr>
            <a:r>
              <a:rPr lang="ru-RU" sz="2000" dirty="0"/>
              <a:t>на товар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81" y="1608822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2000" b="1" dirty="0"/>
              <a:t>разработка</a:t>
            </a:r>
            <a:r>
              <a:rPr sz="2000" b="1" dirty="0"/>
              <a:t> </a:t>
            </a:r>
            <a:r>
              <a:rPr lang="ru-RU" sz="2000" b="1" dirty="0"/>
              <a:t>продукта</a:t>
            </a:r>
            <a:r>
              <a:rPr sz="2000" dirty="0"/>
              <a:t>:</a:t>
            </a:r>
            <a:br>
              <a:rPr lang="ru-RU" sz="2000" dirty="0"/>
            </a:br>
            <a:r>
              <a:rPr lang="ru-RU" sz="2000" dirty="0"/>
              <a:t>выбор</a:t>
            </a:r>
            <a:r>
              <a:rPr sz="2000" dirty="0"/>
              <a:t> свойств и ключевых характеристик</a:t>
            </a:r>
          </a:p>
          <a:p>
            <a:pPr marR="8466" algn="r">
              <a:lnSpc>
                <a:spcPts val="2133"/>
              </a:lnSpc>
            </a:pPr>
            <a:r>
              <a:rPr sz="2000" dirty="0"/>
              <a:t>продукта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41" y="3765317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стратегии продвижения</a:t>
            </a:r>
          </a:p>
          <a:p>
            <a:pPr marR="8466" algn="r">
              <a:lnSpc>
                <a:spcPts val="2219"/>
              </a:lnSpc>
            </a:pPr>
            <a:r>
              <a:rPr lang="ru-RU" sz="2000" dirty="0"/>
              <a:t>продукта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98126" y="2588775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806516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792744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931373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851729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959190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876003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899034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852636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910753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999200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907066"/>
            <a:ext cx="2787227" cy="1445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ct val="80000"/>
              </a:lnSpc>
            </a:pPr>
            <a:r>
              <a:rPr sz="2200" dirty="0">
                <a:solidFill>
                  <a:schemeClr val="bg1"/>
                </a:solidFill>
              </a:rPr>
              <a:t>Возможные ситуации, в которых требуется проведение анализа конкурентного окружения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D69F1-24B6-58E1-468E-3EEC7DD74834}"/>
              </a:ext>
            </a:extLst>
          </p:cNvPr>
          <p:cNvSpPr txBox="1"/>
          <p:nvPr/>
        </p:nvSpPr>
        <p:spPr>
          <a:xfrm>
            <a:off x="586952" y="5654388"/>
            <a:ext cx="3419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маркетинговой стратегии</a:t>
            </a:r>
            <a:r>
              <a:rPr lang="ru-RU" sz="2000" dirty="0"/>
              <a:t>, </a:t>
            </a:r>
            <a:r>
              <a:rPr lang="ru-RU" sz="2000" b="1" dirty="0"/>
              <a:t>позиционирования</a:t>
            </a:r>
            <a:r>
              <a:rPr lang="ru-RU" sz="2000" dirty="0"/>
              <a:t> товара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88E6-7A8E-DEF5-AF74-33381A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10474065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/ зачем проводить анализ конкурентов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2" y="1132461"/>
            <a:ext cx="10939818" cy="33461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Если мы хотим зарабатывать, используя рекламу в тех же каналах, нам нужно ответить себе на два вопроса: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маржа</a:t>
            </a:r>
            <a:r>
              <a:rPr lang="ru-RU" sz="2400" dirty="0"/>
              <a:t>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конверсия</a:t>
            </a:r>
            <a:r>
              <a:rPr lang="ru-RU" sz="2400" dirty="0"/>
              <a:t> в покупателя,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 конверсия будет выше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Что</a:t>
            </a:r>
            <a:r>
              <a:rPr lang="ru-RU" sz="2000" dirty="0"/>
              <a:t> такого </a:t>
            </a:r>
            <a:r>
              <a:rPr lang="ru-RU" sz="2000" b="1" dirty="0"/>
              <a:t>ценного мы предлагаем</a:t>
            </a:r>
            <a:r>
              <a:rPr lang="ru-RU" sz="20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Unfair advantage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57674"/>
            <a:ext cx="7170336" cy="583771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617592"/>
            <a:ext cx="11244105" cy="4473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3. Маркетинговые исследования и опросы фокус-групп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а) Проводим / заказываем </a:t>
            </a:r>
            <a:r>
              <a:rPr lang="ru-RU" sz="2000" b="1" dirty="0"/>
              <a:t>исследование.</a:t>
            </a:r>
            <a:br>
              <a:rPr lang="ru-RU" sz="2000" b="1" dirty="0"/>
            </a:br>
            <a:r>
              <a:rPr lang="ru-RU" sz="2000" dirty="0"/>
              <a:t>Получаем ответы на вопросы: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Кто ваши главные конкуренты?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преимущества и недостатки ваших конкурентов?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ваши преимущества и недостатки?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каналы используются для продвижения?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б) Если у вас есть </a:t>
            </a:r>
            <a:r>
              <a:rPr lang="ru-RU" sz="2000" b="1" dirty="0"/>
              <a:t>отдел продаж</a:t>
            </a:r>
            <a:r>
              <a:rPr lang="ru-RU" sz="2000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sz="2000" dirty="0"/>
            </a:br>
            <a:r>
              <a:rPr lang="ru-RU" sz="2000" dirty="0"/>
              <a:t>Ценную инсайдерскую информацию можно получить </a:t>
            </a:r>
            <a:r>
              <a:rPr lang="ru-RU" sz="2000" b="1" dirty="0"/>
              <a:t>в общении с потенциальными клиентами</a:t>
            </a:r>
            <a:r>
              <a:rPr lang="ru-RU" sz="2000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в) </a:t>
            </a:r>
            <a:r>
              <a:rPr lang="ru-RU" sz="2000" b="1" dirty="0"/>
              <a:t>Заказать</a:t>
            </a:r>
            <a:r>
              <a:rPr lang="ru-RU" sz="2000" dirty="0"/>
              <a:t> товары или услуги у конкурента, чтобы пройти путь пользователя самостоятельно.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DDD24-2EED-A2F5-D298-42BE7B499F07}"/>
              </a:ext>
            </a:extLst>
          </p:cNvPr>
          <p:cNvSpPr txBox="1"/>
          <p:nvPr/>
        </p:nvSpPr>
        <p:spPr>
          <a:xfrm>
            <a:off x="351692" y="5155908"/>
            <a:ext cx="1148861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i="1" dirty="0"/>
              <a:t>Пример: Когда в Америке по производству мотоциклов лидировали такие компании как </a:t>
            </a:r>
            <a:r>
              <a:rPr lang="en" sz="2000" i="1" dirty="0"/>
              <a:t>Harley, Indian, Triumph, </a:t>
            </a:r>
            <a:r>
              <a:rPr lang="ru-RU" sz="2000" i="1" dirty="0"/>
              <a:t>благодаря конкурентному анализу </a:t>
            </a:r>
            <a:r>
              <a:rPr lang="en" sz="2000" i="1" dirty="0"/>
              <a:t>Honda </a:t>
            </a:r>
            <a:r>
              <a:rPr lang="ru-RU" sz="2000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sz="2000" i="1" dirty="0"/>
              <a:t>Honda.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7D26-6659-2AEA-628B-F77D4F89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246ED-164F-4DED-5DCB-48F5218F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3" y="217141"/>
            <a:ext cx="6652576" cy="840028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51730-6BB2-692C-34BB-33A44B08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73" y="1228954"/>
            <a:ext cx="6502758" cy="56290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Ядро</a:t>
            </a:r>
            <a:br>
              <a:rPr lang="ru-RU" sz="2000" dirty="0"/>
            </a:br>
            <a:r>
              <a:rPr lang="ru-RU" sz="2000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Прямая целевая аудитория</a:t>
            </a:r>
            <a:br>
              <a:rPr lang="ru-RU" sz="2000" dirty="0"/>
            </a:br>
            <a:r>
              <a:rPr lang="ru-RU" sz="2000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Косвенная целевая аудитория</a:t>
            </a:r>
            <a:br>
              <a:rPr lang="ru-RU" sz="2000" dirty="0"/>
            </a:br>
            <a:r>
              <a:rPr lang="ru-RU" sz="2000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sz="2000" dirty="0"/>
            </a:br>
            <a:r>
              <a:rPr lang="ru-RU" sz="2000" dirty="0"/>
              <a:t>Они влияют на мнение прямой целевой аудитории.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14F665-5D8E-8EC3-1768-2B28DC3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50" y="2369713"/>
            <a:ext cx="4868650" cy="448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F04AF-BC02-24D6-5CF6-2C1970F57318}"/>
              </a:ext>
            </a:extLst>
          </p:cNvPr>
          <p:cNvSpPr txBox="1"/>
          <p:nvPr/>
        </p:nvSpPr>
        <p:spPr>
          <a:xfrm>
            <a:off x="7259572" y="115912"/>
            <a:ext cx="4932428" cy="2099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Широкая</a:t>
            </a:r>
            <a:r>
              <a:rPr lang="ru-RU" sz="2400" dirty="0"/>
              <a:t> —</a:t>
            </a:r>
            <a:r>
              <a:rPr lang="ru-RU" sz="2000" dirty="0"/>
              <a:t>Люди, которым так или иначе интересен продукт или услуга. Обычно разбивается на несколько сегментов.</a:t>
            </a:r>
            <a:br>
              <a:rPr lang="ru-RU" sz="2400" dirty="0"/>
            </a:br>
            <a:r>
              <a:rPr lang="ru-RU" sz="2000" b="1" dirty="0"/>
              <a:t>Узкая</a:t>
            </a:r>
            <a:r>
              <a:rPr lang="ru-RU" sz="2400" dirty="0"/>
              <a:t> — </a:t>
            </a:r>
            <a:r>
              <a:rPr lang="ru-RU" sz="2000" dirty="0"/>
              <a:t>Группа потребителей, имеющие конкретные запросы относительно товара или услуги.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549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12387"/>
            <a:ext cx="4125686" cy="5448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sz="2000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sz="2000" dirty="0"/>
              <a:t>SEO-</a:t>
            </a:r>
            <a:r>
              <a:rPr lang="ru-RU" sz="2000" dirty="0"/>
              <a:t>специалистов.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noProof="1"/>
              <a:t>Serpstat, Semrush, Ahrefs, Pr-cy.ru, Similarweb, Keys.so.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Пример: В сервисе </a:t>
            </a:r>
            <a:r>
              <a:rPr lang="en" sz="2000" noProof="1"/>
              <a:t>uXprice</a:t>
            </a:r>
            <a:r>
              <a:rPr lang="en" sz="2000" dirty="0"/>
              <a:t> </a:t>
            </a:r>
            <a:r>
              <a:rPr lang="ru-RU" sz="2000" dirty="0"/>
              <a:t>алгоритмы на основе </a:t>
            </a:r>
            <a:r>
              <a:rPr lang="en-US" sz="2000" dirty="0"/>
              <a:t>ML</a:t>
            </a:r>
            <a:r>
              <a:rPr lang="ru-RU" sz="2000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61816"/>
            <a:ext cx="9873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 по Портеру</a:t>
            </a:r>
          </a:p>
          <a:p>
            <a:pPr marL="16933">
              <a:lnSpc>
                <a:spcPct val="100000"/>
              </a:lnSpc>
            </a:pPr>
            <a:r>
              <a:rPr sz="3600" dirty="0"/>
              <a:t>(1 раз в 3-5 лет)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48201"/>
            <a:ext cx="11575757" cy="1343101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dirty="0"/>
              <a:t>Простая методика анализа конкурентов</a:t>
            </a:r>
            <a:br>
              <a:rPr lang="ru-RU" dirty="0"/>
            </a:br>
            <a:r>
              <a:rPr lang="ru-RU" sz="3600" dirty="0"/>
              <a:t>(1 раз в год)</a:t>
            </a:r>
            <a:endParaRPr lang="ru-RU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no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</a:t>
            </a:r>
            <a:r>
              <a:rPr lang="ru-RU" sz="2400" b="1" dirty="0"/>
              <a:t>конкурентной карты</a:t>
            </a:r>
            <a:r>
              <a:rPr lang="ru-RU" sz="2400" dirty="0"/>
              <a:t>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341"/>
            <a:ext cx="10515600" cy="4709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Специальные инструменты</a:t>
            </a:r>
            <a:r>
              <a:rPr lang="ru-RU" sz="2000" dirty="0"/>
              <a:t>: </a:t>
            </a:r>
            <a:r>
              <a:rPr lang="en-US" sz="2000" u="sng" dirty="0" err="1"/>
              <a:t>SEMRush</a:t>
            </a:r>
            <a:r>
              <a:rPr lang="en-US" sz="2000" dirty="0"/>
              <a:t>, </a:t>
            </a:r>
            <a:r>
              <a:rPr lang="en-US" sz="2000" u="sng" dirty="0" err="1"/>
              <a:t>SimilarWeb</a:t>
            </a:r>
            <a:r>
              <a:rPr lang="en-US" sz="2000" dirty="0"/>
              <a:t>, </a:t>
            </a:r>
            <a:r>
              <a:rPr lang="en-US" sz="2000" u="sng" dirty="0" err="1"/>
              <a:t>YandexRadar</a:t>
            </a:r>
            <a:r>
              <a:rPr lang="en-US" sz="2000" dirty="0"/>
              <a:t>, </a:t>
            </a:r>
            <a:r>
              <a:rPr lang="en-US" sz="2000" u="sng" dirty="0" err="1"/>
              <a:t>Ahrefs</a:t>
            </a:r>
            <a:r>
              <a:rPr lang="en-US" sz="2000" dirty="0"/>
              <a:t>, </a:t>
            </a:r>
            <a:r>
              <a:rPr lang="en-US" sz="2000" u="sng" dirty="0" err="1"/>
              <a:t>Serpstat</a:t>
            </a:r>
            <a:endParaRPr lang="en-US" sz="2000" u="sng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они помогают с анализом + выпускают кучу разных исследований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читать </a:t>
            </a:r>
            <a:r>
              <a:rPr lang="ru-RU" sz="2000" b="1" dirty="0"/>
              <a:t>статьи конкурентов</a:t>
            </a:r>
            <a:r>
              <a:rPr lang="ru-RU" sz="2000" dirty="0"/>
              <a:t>, делать у них контрольные закупки и изучать их деятельность и просто поговорить с ними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Статьи / отчёты / аналитику с </a:t>
            </a:r>
            <a:r>
              <a:rPr lang="ru-RU" sz="2000" b="1" dirty="0"/>
              <a:t>анализом рынка </a:t>
            </a:r>
            <a:r>
              <a:rPr lang="ru-RU" sz="2000" dirty="0"/>
              <a:t>(часть доступно за плату)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Доля рынка (</a:t>
            </a:r>
            <a:r>
              <a:rPr lang="en" sz="2000" b="1" dirty="0"/>
              <a:t>share of voice)</a:t>
            </a:r>
            <a:r>
              <a:rPr lang="ru-RU" sz="20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sz="2000" dirty="0"/>
              <a:t>share of voice”— </a:t>
            </a:r>
            <a:r>
              <a:rPr lang="ru-RU" sz="2000" dirty="0"/>
              <a:t>упоминания ваших конкурентов в соцсетях и в интернете.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Сервисы: </a:t>
            </a:r>
            <a:r>
              <a:rPr lang="en" sz="2000" u="sng" dirty="0"/>
              <a:t>Awario</a:t>
            </a:r>
            <a:r>
              <a:rPr lang="en" sz="2000" dirty="0"/>
              <a:t>, </a:t>
            </a:r>
            <a:r>
              <a:rPr lang="en" sz="2000" u="sng" dirty="0" err="1"/>
              <a:t>Brandwatch</a:t>
            </a:r>
            <a:r>
              <a:rPr lang="en" sz="2000" dirty="0"/>
              <a:t>, </a:t>
            </a:r>
            <a:r>
              <a:rPr lang="en" sz="2000" u="sng" dirty="0"/>
              <a:t>Social-searcher</a:t>
            </a:r>
            <a:r>
              <a:rPr lang="en" sz="2000" dirty="0"/>
              <a:t>, </a:t>
            </a:r>
            <a:r>
              <a:rPr lang="en" sz="2000" u="sng" dirty="0"/>
              <a:t>Mention</a:t>
            </a:r>
            <a:r>
              <a:rPr lang="en" sz="2000" dirty="0"/>
              <a:t>.</a:t>
            </a:r>
            <a:br>
              <a:rPr lang="ru-RU" sz="2000" dirty="0"/>
            </a:br>
            <a:r>
              <a:rPr lang="ru-RU" sz="2000" dirty="0"/>
              <a:t>Они отслеживают все </a:t>
            </a:r>
            <a:r>
              <a:rPr lang="ru-RU" sz="2000" b="1" dirty="0"/>
              <a:t>упоминания бренда в интернете</a:t>
            </a:r>
            <a:r>
              <a:rPr lang="ru-RU" sz="2000" dirty="0"/>
              <a:t> и предоставляют удобные </a:t>
            </a:r>
            <a:r>
              <a:rPr lang="ru-RU" sz="2000" b="1" dirty="0"/>
              <a:t>отчеты</a:t>
            </a:r>
            <a:r>
              <a:rPr lang="ru-RU" sz="2000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7961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/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37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(или 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dirty="0">
                <a:latin typeface="+mj-lt"/>
              </a:rPr>
              <a:t>Макеты </a:t>
            </a:r>
            <a:r>
              <a:rPr lang="en-US" sz="5000" dirty="0">
                <a:latin typeface="+mj-lt"/>
              </a:rPr>
              <a:t>UI</a:t>
            </a:r>
            <a:r>
              <a:rPr lang="ru-RU" sz="5000" dirty="0">
                <a:latin typeface="+mj-lt"/>
              </a:rPr>
              <a:t>:</a:t>
            </a:r>
            <a:br>
              <a:rPr lang="ru-RU" sz="5000" dirty="0">
                <a:latin typeface="+mj-lt"/>
              </a:rPr>
            </a:br>
            <a:r>
              <a:rPr lang="ru-RU" sz="5000" dirty="0">
                <a:latin typeface="+mj-lt"/>
              </a:rPr>
              <a:t>Мокапы / </a:t>
            </a:r>
            <a:r>
              <a:rPr lang="en-US" sz="5000" dirty="0">
                <a:latin typeface="+mj-lt"/>
              </a:rPr>
              <a:t>Wireframe / </a:t>
            </a:r>
            <a:r>
              <a:rPr lang="ru-RU" sz="5000" dirty="0">
                <a:latin typeface="+mj-lt"/>
              </a:rPr>
              <a:t>Прототипы</a:t>
            </a:r>
            <a:endParaRPr lang="en-US" sz="50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768111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4811" y="969379"/>
            <a:ext cx="3629660" cy="763905"/>
            <a:chOff x="2264811" y="740774"/>
            <a:chExt cx="3629660" cy="763905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487" y="1054515"/>
            <a:ext cx="3119987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850417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22827" y="1970540"/>
            <a:ext cx="3261360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с кем-нибудь обсуждать, додумываю что должно быть на экранах и какие есть кейсы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27149" y="3044317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4048" y="3063941"/>
            <a:ext cx="3137535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к дизайнерам обсудить идею, дорабатываю и ставлю таску на дизайн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944" y="4402258"/>
            <a:ext cx="49257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Делаем ряд итераций с дизайном и фронтом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3494" y="5374510"/>
            <a:ext cx="45006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Получаем макет, чекаем с руководством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23495" y="6072901"/>
            <a:ext cx="41892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Проверяем макеты на пользователях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1170" y="5319477"/>
            <a:ext cx="37115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Отдаём в разработку на фронтенд, собираем черновик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21170" y="6077977"/>
            <a:ext cx="34321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Вносим корректировки, дизайн проверяет фронт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335" y="3975190"/>
            <a:ext cx="2047220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Чекаем прототип на пользователях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74368" y="3848579"/>
            <a:ext cx="3098165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Выпускаем на бета юзеров, собираем метрики и фидбэк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643142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82247" y="2667511"/>
            <a:ext cx="394130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Обсуждаем с дизайном почему что-то пошло не так, что можно быстро подправить, правим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713817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63266" y="1773469"/>
            <a:ext cx="3988417" cy="629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lang="ru-RU" sz="2000" dirty="0"/>
              <a:t>Готовим промо-материалы, выпускаем на всех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470092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475996" y="4687370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504875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6203267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905795" y="4949892"/>
            <a:ext cx="335908" cy="697116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4127289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2205398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679404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588163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  <p:sp>
        <p:nvSpPr>
          <p:cNvPr id="52" name="object 2">
            <a:extLst>
              <a:ext uri="{FF2B5EF4-FFF2-40B4-BE49-F238E27FC236}">
                <a16:creationId xmlns:a16="http://schemas.microsoft.com/office/drawing/2014/main" id="{D02D5D9C-67B1-BA29-8CE5-E95C374F7C3C}"/>
              </a:ext>
            </a:extLst>
          </p:cNvPr>
          <p:cNvSpPr txBox="1">
            <a:spLocks/>
          </p:cNvSpPr>
          <p:nvPr/>
        </p:nvSpPr>
        <p:spPr>
          <a:xfrm>
            <a:off x="9281290" y="784024"/>
            <a:ext cx="182816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>
                <a:solidFill>
                  <a:srgbClr val="000000"/>
                </a:solidFill>
              </a:rPr>
              <a:t>finish</a:t>
            </a:r>
            <a:endParaRPr lang="en" dirty="0"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A0CC731E-0CDC-06FE-8DCF-4B0B004BF6EE}"/>
              </a:ext>
            </a:extLst>
          </p:cNvPr>
          <p:cNvSpPr txBox="1">
            <a:spLocks/>
          </p:cNvSpPr>
          <p:nvPr/>
        </p:nvSpPr>
        <p:spPr>
          <a:xfrm>
            <a:off x="1798395" y="-2068"/>
            <a:ext cx="922540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z="3600" dirty="0"/>
              <a:t>Путь дизайна от идеи до воплощения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118769"/>
            <a:ext cx="6901044" cy="5642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 </a:t>
            </a:r>
            <a:r>
              <a:rPr lang="ru-RU" sz="2200" b="1" dirty="0"/>
              <a:t>макета</a:t>
            </a:r>
            <a:r>
              <a:rPr lang="ru-RU" sz="2200" dirty="0"/>
              <a:t> начинается разработка любого IT-продукта.</a:t>
            </a:r>
            <a:br>
              <a:rPr lang="ru-RU" sz="2200" dirty="0"/>
            </a:br>
            <a:r>
              <a:rPr lang="ru-RU" sz="2200" dirty="0"/>
              <a:t>Он демонстрирует, что, </a:t>
            </a:r>
            <a:r>
              <a:rPr lang="ru-RU" sz="2200" b="1" dirty="0"/>
              <a:t>где и как будет расположено</a:t>
            </a:r>
            <a:r>
              <a:rPr lang="ru-RU" sz="2200" dirty="0"/>
              <a:t>, какого цвета будут кнопки и главное — </a:t>
            </a:r>
            <a:r>
              <a:rPr lang="ru-RU" sz="2200" b="1" dirty="0"/>
              <a:t>как все это будет работать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UX-дизайне есть несколько видов макетов: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вайрфрейм</a:t>
            </a:r>
            <a:r>
              <a:rPr lang="ru-RU" sz="2200" dirty="0"/>
              <a:t> — структуры,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мокап</a:t>
            </a:r>
            <a:r>
              <a:rPr lang="ru-RU" sz="2200" dirty="0"/>
              <a:t>  — визуальная концепция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прототип </a:t>
            </a:r>
            <a:r>
              <a:rPr lang="ru-RU" sz="2200" dirty="0"/>
              <a:t>— функциональности соответственно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разрабатывают последовательно.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 мокапом или вайрфреймом + мокапом. Но в остальных случаях проектирование проходит все три стадии.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A1B29-7304-E08F-3382-2BABECB3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EA14F4-ADA4-2A1D-F16F-B301A1C99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2239569"/>
            <a:ext cx="10515600" cy="179307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Способы определения / описания</a:t>
            </a:r>
            <a:br>
              <a:rPr lang="ru-RU" sz="5400" dirty="0"/>
            </a:br>
            <a:r>
              <a:rPr lang="ru-RU" sz="5400" dirty="0"/>
              <a:t>Целевая аудитории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ED1308-F981-97AE-14F7-D4B092BDE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54677"/>
            <a:ext cx="10515600" cy="2533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Product-oriented design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Демографический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Психологические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По степени принятия инноваций (цикл принятия решений Джефри Мура)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Метод </a:t>
            </a:r>
            <a:r>
              <a:rPr lang="ru-RU" dirty="0"/>
              <a:t>персон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26201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3" y="1376817"/>
            <a:ext cx="5320387" cy="52179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 — </a:t>
            </a:r>
            <a:r>
              <a:rPr lang="ru-RU" sz="2200" dirty="0"/>
              <a:t>«проволочный каркас»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</a:t>
            </a:r>
            <a:r>
              <a:rPr lang="ru-RU" sz="2200" dirty="0"/>
              <a:t> — это низко детализированное представление дизайна. Он чётко должен показывать: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Основные группы содержимого. </a:t>
            </a:r>
            <a:r>
              <a:rPr lang="ru-RU" sz="2200" b="1" dirty="0"/>
              <a:t>Что?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Информационную структуру. </a:t>
            </a:r>
            <a:r>
              <a:rPr lang="ru-RU" sz="2200" b="1" dirty="0"/>
              <a:t>Где?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Описание взаимодействия пользователя с интерфейсом и его примерную визуализацию. </a:t>
            </a:r>
            <a:r>
              <a:rPr lang="ru-RU" sz="2200" b="1" dirty="0"/>
              <a:t>Как?</a:t>
            </a:r>
            <a:endParaRPr lang="en-US" sz="22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</a:t>
            </a:r>
            <a:r>
              <a:rPr lang="ru-RU" sz="2200" b="1" dirty="0"/>
              <a:t>скелет</a:t>
            </a:r>
            <a:r>
              <a:rPr lang="ru-RU" sz="2200" dirty="0"/>
              <a:t> вашего дизайна и запомните, что в вайрфрейме должны быть представлены </a:t>
            </a:r>
            <a:r>
              <a:rPr lang="ru-RU" sz="2200" b="1" dirty="0"/>
              <a:t>все важные элементы интерфейса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400458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89837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1089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023011"/>
            <a:ext cx="4668602" cy="5668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Нельзя уходить в детали</a:t>
            </a:r>
            <a:r>
              <a:rPr lang="ru-RU" sz="2000" dirty="0"/>
              <a:t>, но с другой стороны, нужно </a:t>
            </a:r>
            <a:r>
              <a:rPr lang="ru-RU" sz="2000" b="1" dirty="0"/>
              <a:t>создать цельное представление</a:t>
            </a:r>
            <a:r>
              <a:rPr lang="ru-RU" sz="2000" dirty="0"/>
              <a:t> конечного внешнего вида и </a:t>
            </a:r>
            <a:r>
              <a:rPr lang="ru-RU" sz="2000" b="1" dirty="0"/>
              <a:t>не пропустить ни одного важного элемента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Вы описываете фронт работ по проекту для всех задействованных лиц: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разработчиков,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дизайнеров,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копирайтеров,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менеджеров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— </a:t>
            </a:r>
            <a:r>
              <a:rPr lang="ru-RU" sz="2000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sz="2000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5231407" y="872836"/>
            <a:ext cx="6960593" cy="1958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5247214" y="3588326"/>
            <a:ext cx="6944786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5244043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5244045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42" y="251760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0" y="1039913"/>
            <a:ext cx="4727816" cy="57633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Вайрфреймы должны </a:t>
            </a:r>
            <a:r>
              <a:rPr lang="ru-RU" sz="2000" b="1" dirty="0"/>
              <a:t>создаваться быстро</a:t>
            </a:r>
            <a:r>
              <a:rPr lang="ru-RU" sz="2000" dirty="0"/>
              <a:t> и большую часть этого времени следует провести </a:t>
            </a:r>
            <a:r>
              <a:rPr lang="ru-RU" sz="2000" b="1" dirty="0"/>
              <a:t>за обсуждениями с командой и размышлениями</a:t>
            </a:r>
            <a:r>
              <a:rPr lang="ru-RU" sz="20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Внешний вид должен быть </a:t>
            </a:r>
            <a:r>
              <a:rPr lang="ru-RU" sz="2000" b="1" dirty="0"/>
              <a:t>эстетичным, но очень простым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b="1" dirty="0"/>
              <a:t>Чёрно-серо-белый</a:t>
            </a:r>
            <a:r>
              <a:rPr lang="ru-RU" sz="2000" dirty="0"/>
              <a:t> — типичная палитра вайрфрейма (вы можете добавить синий, чтобы обозначить ссылки).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Если, например, выбор пиктограмм или загрузка </a:t>
            </a:r>
            <a:r>
              <a:rPr lang="ru-RU" sz="2000" b="1" dirty="0"/>
              <a:t>картинок</a:t>
            </a:r>
            <a:r>
              <a:rPr lang="ru-RU" sz="2000" dirty="0"/>
              <a:t> занимает слишком много времени, их можно </a:t>
            </a:r>
            <a:r>
              <a:rPr lang="ru-RU" sz="2000" b="1" dirty="0"/>
              <a:t>заменить</a:t>
            </a:r>
            <a:r>
              <a:rPr lang="ru-RU" sz="2000" dirty="0"/>
              <a:t> </a:t>
            </a:r>
            <a:r>
              <a:rPr lang="ru-RU" sz="2000" b="1" dirty="0"/>
              <a:t>заглушками</a:t>
            </a:r>
            <a:r>
              <a:rPr lang="ru-RU" sz="20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5116228" y="1330036"/>
            <a:ext cx="7075772" cy="4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52960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089622"/>
            <a:ext cx="6062501" cy="5671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Как документация по продукту / задаче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Показывают взаимодействие пользователя с интерфейсом в отдельных статичных моментах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Их нужно сопровождать текстовыми комментариями.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обсуждения внутри команды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приспособить для юзабилити-тестирования (но не стоит!)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21" y="1710172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3" y="1316135"/>
            <a:ext cx="4223280" cy="537561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200" dirty="0"/>
              <a:t>низко-детализированный можно нарисовать за несколько минут, высоко-детализированный — </a:t>
            </a:r>
            <a:r>
              <a:rPr lang="ru-RU" sz="2200" b="1" dirty="0"/>
              <a:t>за 1-2 дня</a:t>
            </a:r>
            <a:r>
              <a:rPr lang="ru-RU" sz="22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Где создается:</a:t>
            </a:r>
            <a:endParaRPr lang="en-US" sz="2400" u="sng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Lo-Fi</a:t>
            </a:r>
            <a:r>
              <a:rPr lang="ru-RU" sz="2200" dirty="0"/>
              <a:t> достаточно бумаги и карандаша,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Mid/Hi-Fi</a:t>
            </a:r>
            <a:r>
              <a:rPr lang="ru-RU" sz="2200" dirty="0"/>
              <a:t> — любого графического / векторного специализированного редактора (</a:t>
            </a:r>
            <a:r>
              <a:rPr lang="en" sz="2200" b="1" dirty="0"/>
              <a:t>Sketch, Figma</a:t>
            </a:r>
            <a:r>
              <a:rPr lang="ru-RU" sz="2200" b="1" dirty="0"/>
              <a:t>, </a:t>
            </a:r>
            <a:r>
              <a:rPr lang="en-US" sz="2200" b="1" dirty="0"/>
              <a:t>Balsamiq</a:t>
            </a:r>
            <a:r>
              <a:rPr lang="en" sz="2200" dirty="0"/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0" y="8006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35" y="784361"/>
            <a:ext cx="6990220" cy="60459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Мокап</a:t>
            </a:r>
            <a:r>
              <a:rPr lang="ru-RU" sz="2000" dirty="0"/>
              <a:t> — это </a:t>
            </a:r>
            <a:r>
              <a:rPr lang="ru-RU" sz="2000" b="1" dirty="0"/>
              <a:t>дизайн-концепция</a:t>
            </a:r>
            <a:r>
              <a:rPr lang="ru-RU" sz="2000" dirty="0"/>
              <a:t> продукта.</a:t>
            </a:r>
            <a:br>
              <a:rPr lang="ru-RU" sz="2000" dirty="0"/>
            </a:br>
            <a:r>
              <a:rPr lang="ru-RU" sz="2000" dirty="0"/>
              <a:t>Упор на </a:t>
            </a:r>
            <a:r>
              <a:rPr lang="ru-RU" sz="2000" b="1" dirty="0"/>
              <a:t>визуальную часть</a:t>
            </a:r>
            <a:r>
              <a:rPr lang="ru-RU" sz="2000" dirty="0"/>
              <a:t>: мы нанизываем дизайн на утвержденную структуру (вайрфрейм).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 нужен для того, чтобы: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утвердить дизайн</a:t>
            </a:r>
            <a:r>
              <a:rPr lang="ru-RU" sz="2000" dirty="0"/>
              <a:t> продукта с клиентом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провести фокус-группу </a:t>
            </a:r>
            <a:r>
              <a:rPr lang="ru-RU" sz="2000" dirty="0"/>
              <a:t>для выбора лучшего варианта дизайна.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Хороший мокап: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представляет информационную структуру,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визуализирует контент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демонстрирует базовую функциональность в статике;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оценить визуальную сторону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Мокапы очень хороши </a:t>
            </a:r>
            <a:r>
              <a:rPr lang="ru-RU" sz="2000" b="1" dirty="0"/>
              <a:t>для получения одобрения от заинтересованных лиц</a:t>
            </a:r>
            <a:r>
              <a:rPr lang="ru-RU" sz="2000" dirty="0"/>
              <a:t>, не вовлечённых в разработку.</a:t>
            </a:r>
            <a:br>
              <a:rPr lang="ru-RU" sz="2000" dirty="0"/>
            </a:br>
            <a:r>
              <a:rPr lang="ru-RU" sz="2000" dirty="0"/>
              <a:t>Мокап воспринимается лучше, чем </a:t>
            </a:r>
            <a:r>
              <a:rPr lang="en-US" sz="2000" dirty="0"/>
              <a:t>wireframe</a:t>
            </a:r>
            <a:r>
              <a:rPr lang="ru-RU" sz="2000" dirty="0"/>
              <a:t>, и при этом создаётся быстрее прототипа.</a:t>
            </a:r>
            <a:br>
              <a:rPr lang="en-US" sz="2000" dirty="0"/>
            </a:br>
            <a:r>
              <a:rPr lang="ru-RU" sz="2000" dirty="0"/>
              <a:t>Они хороши </a:t>
            </a:r>
            <a:r>
              <a:rPr lang="ru-RU" sz="2000" b="1" dirty="0"/>
              <a:t>для сбора отзывов</a:t>
            </a:r>
            <a:r>
              <a:rPr lang="ru-RU" sz="2000" dirty="0"/>
              <a:t>, и их можно </a:t>
            </a:r>
            <a:r>
              <a:rPr lang="ru-RU" sz="2000" b="1" dirty="0"/>
              <a:t>использовать в документации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9"/>
          <a:stretch/>
        </p:blipFill>
        <p:spPr>
          <a:xfrm>
            <a:off x="7379655" y="0"/>
            <a:ext cx="4812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4" y="365126"/>
            <a:ext cx="2739887" cy="63240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84" y="1094509"/>
            <a:ext cx="5702643" cy="539836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Мокап можно презентовать как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статичные картинки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или как макет, сделанный с помощью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специальных инструментов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InVision, Sketch Cloud, Figma Preview Mode. 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Эти инструменты 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позволяют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фиксировать элементы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(например, хедер)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при скролле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смотреть макет через браузер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добавить анимацию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— так картинка получается более сочной.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Дизайнер может использовать для мокапа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иллюстрации, близкие по стилю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4" r="2715"/>
          <a:stretch/>
        </p:blipFill>
        <p:spPr>
          <a:xfrm>
            <a:off x="7360510" y="565150"/>
            <a:ext cx="4835614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62107"/>
            <a:ext cx="6061363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802499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200" b="1" dirty="0"/>
              <a:t>первая страница занимает 2-4 дня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44330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290946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01939"/>
            <a:ext cx="5806223" cy="54789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должен позволять пользователю: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Оценить </a:t>
            </a:r>
            <a:r>
              <a:rPr lang="ru-RU" sz="2000" b="1" dirty="0"/>
              <a:t>содержание и интерфейс</a:t>
            </a:r>
            <a:r>
              <a:rPr lang="ru-RU" sz="2000" dirty="0"/>
              <a:t>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Протестировать</a:t>
            </a:r>
            <a:r>
              <a:rPr lang="ru-RU" sz="2000" dirty="0"/>
              <a:t> основные </a:t>
            </a:r>
            <a:r>
              <a:rPr lang="ru-RU" sz="2000" b="1" dirty="0"/>
              <a:t>способы взаимодействия</a:t>
            </a:r>
            <a:r>
              <a:rPr lang="ru-RU" sz="2000" dirty="0"/>
              <a:t>, как если бы это был готовый продукт.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Взаимодействия</a:t>
            </a:r>
            <a:r>
              <a:rPr lang="ru-RU" sz="2000" dirty="0"/>
              <a:t> должны быть аккуратно смоделированы и быть </a:t>
            </a:r>
            <a:r>
              <a:rPr lang="ru-RU" sz="2000" b="1" dirty="0"/>
              <a:t>максимально похожими на то, что будет в конечном продукте</a:t>
            </a:r>
            <a:r>
              <a:rPr lang="ru-RU" sz="2000" dirty="0"/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1359599"/>
            <a:ext cx="5518403" cy="4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076" y="828179"/>
            <a:ext cx="31934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80" y="1615218"/>
            <a:ext cx="3872345" cy="1031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Наиболее простой способ создать прототип — перелинковать картинки с экранами.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076" y="2743450"/>
            <a:ext cx="4774924" cy="358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C2184-172D-B678-2656-EECAC061ADAD}"/>
              </a:ext>
            </a:extLst>
          </p:cNvPr>
          <p:cNvSpPr txBox="1"/>
          <p:nvPr/>
        </p:nvSpPr>
        <p:spPr>
          <a:xfrm>
            <a:off x="712303" y="1003578"/>
            <a:ext cx="6381223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Прототип нужен, чтобы протестировать функциональность продукта и исправить ошибки в </a:t>
            </a:r>
            <a:r>
              <a:rPr lang="en-US" sz="2000" dirty="0"/>
              <a:t>UI / UX</a:t>
            </a:r>
            <a:r>
              <a:rPr lang="ru-RU" sz="2000" dirty="0"/>
              <a:t>, прежде чем отдавать проект в разработку.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Время создания:</a:t>
            </a:r>
            <a:br>
              <a:rPr lang="en-US" sz="2000" u="sng" dirty="0"/>
            </a:br>
            <a:r>
              <a:rPr lang="ru-RU" sz="2000" dirty="0"/>
              <a:t>Если дизайн-концепция готова, остается только пролинковать страницы — на это уходит 1-2 дня.</a:t>
            </a:r>
          </a:p>
          <a:p>
            <a:pPr algn="l"/>
            <a:r>
              <a:rPr lang="ru-RU" sz="2000" dirty="0"/>
              <a:t>Иногда этап мокапа пропускают и делают прототип на основе детализированных вайрфреймов.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Как создается: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Программирования / </a:t>
            </a:r>
            <a:r>
              <a:rPr lang="en-US" sz="2000" dirty="0"/>
              <a:t>Frontend (HTML+CSS+JS)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coding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Специальных инструментов:</a:t>
            </a:r>
            <a:br>
              <a:rPr lang="ru-RU" sz="2000" dirty="0"/>
            </a:br>
            <a:r>
              <a:rPr lang="en" sz="2000" dirty="0"/>
              <a:t>Sketch, Figma, Adobe XD, InVision.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Можно сделать из </a:t>
            </a:r>
            <a:r>
              <a:rPr lang="en-US" sz="2000" dirty="0"/>
              <a:t>wireframe </a:t>
            </a:r>
            <a:r>
              <a:rPr lang="ru-RU" sz="2000" dirty="0"/>
              <a:t>или мокапа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Screenflow</a:t>
            </a:r>
            <a:endParaRPr lang="en" sz="2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AECD401-1CD0-0824-C4FD-A4CB746B5AB7}"/>
              </a:ext>
            </a:extLst>
          </p:cNvPr>
          <p:cNvSpPr txBox="1">
            <a:spLocks/>
          </p:cNvSpPr>
          <p:nvPr/>
        </p:nvSpPr>
        <p:spPr>
          <a:xfrm>
            <a:off x="643409" y="313646"/>
            <a:ext cx="6061363" cy="68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создавать прототипы?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93EE199-9081-8C16-67DC-DB3F6D9F6303}"/>
              </a:ext>
            </a:extLst>
          </p:cNvPr>
          <p:cNvCxnSpPr/>
          <p:nvPr/>
        </p:nvCxnSpPr>
        <p:spPr>
          <a:xfrm>
            <a:off x="7093526" y="524153"/>
            <a:ext cx="0" cy="6082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8012</Words>
  <Application>Microsoft Macintosh PowerPoint</Application>
  <PresentationFormat>Широкоэкранный</PresentationFormat>
  <Paragraphs>986</Paragraphs>
  <Slides>126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126</vt:i4>
      </vt:variant>
    </vt:vector>
  </HeadingPairs>
  <TitlesOfParts>
    <vt:vector size="145" baseType="lpstr">
      <vt:lpstr>Arial Unicode MS</vt:lpstr>
      <vt:lpstr>-apple-system</vt:lpstr>
      <vt:lpstr>Arial</vt:lpstr>
      <vt:lpstr>Arial Black</vt:lpstr>
      <vt:lpstr>Calibri</vt:lpstr>
      <vt:lpstr>Calibri Light</vt:lpstr>
      <vt:lpstr>Consolas</vt:lpstr>
      <vt:lpstr>Google Sans</vt:lpstr>
      <vt:lpstr>Monaco</vt:lpstr>
      <vt:lpstr>Montserrat</vt:lpstr>
      <vt:lpstr>Montserrat ExtraBold</vt:lpstr>
      <vt:lpstr>PT Serif</vt:lpstr>
      <vt:lpstr>sohne</vt:lpstr>
      <vt:lpstr>source-serif-pro</vt:lpstr>
      <vt:lpstr>Stratos</vt:lpstr>
      <vt:lpstr>Times New Roman</vt:lpstr>
      <vt:lpstr>Trebuchet MS</vt:lpstr>
      <vt:lpstr>Wingdings</vt:lpstr>
      <vt:lpstr>Тема Office</vt:lpstr>
      <vt:lpstr>Product management III</vt:lpstr>
      <vt:lpstr>Презентация PowerPoint</vt:lpstr>
      <vt:lpstr>Как же тогда создать продукт, который будет востребованным?</vt:lpstr>
      <vt:lpstr>Целевая аудитория</vt:lpstr>
      <vt:lpstr>Что такое целевая аудитория?</vt:lpstr>
      <vt:lpstr>Презентация PowerPoint</vt:lpstr>
      <vt:lpstr>Маркетинговые / продуктовые исследования (маркетинг-микс)</vt:lpstr>
      <vt:lpstr>Структура целевой аудитории</vt:lpstr>
      <vt:lpstr>Способы определения / описания Целевая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Ограничения соц. дем. и  метода персон</vt:lpstr>
      <vt:lpstr>Анализ ЦА</vt:lpstr>
      <vt:lpstr>Методы изучения ЦА:</vt:lpstr>
      <vt:lpstr>Анализ ЦА — это непрерывный процесс</vt:lpstr>
      <vt:lpstr>#1</vt:lpstr>
      <vt:lpstr>Исследования «своими силами»:</vt:lpstr>
      <vt:lpstr>Где брать данные?</vt:lpstr>
      <vt:lpstr>Определяем важные нам критерии ЦА</vt:lpstr>
      <vt:lpstr>Как определить портрет ЦА?</vt:lpstr>
      <vt:lpstr>Яндекс Метрика</vt:lpstr>
      <vt:lpstr>Similar Web</vt:lpstr>
      <vt:lpstr>Пример составления портрета покупателей (метод персон)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Фреймворк Jobs To Be Done</vt:lpstr>
      <vt:lpstr>Задачи клиента не меняются,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Все задачи клиента можно разделить на большие и маленькие  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JTBD— контекст</vt:lpstr>
      <vt:lpstr>JTBD— контекст</vt:lpstr>
      <vt:lpstr>Основные принципы JTBD</vt:lpstr>
      <vt:lpstr>Jobs To Be Done: Job story</vt:lpstr>
      <vt:lpstr>Формулировки Job (или Job Story)</vt:lpstr>
      <vt:lpstr>Jobs To Be Done: user timeline</vt:lpstr>
      <vt:lpstr>JTBD: мотивационные силы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Принципы Jobs To Be Done</vt:lpstr>
      <vt:lpstr>Презентация PowerPoint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конкурентов</vt:lpstr>
      <vt:lpstr>Когда / зачем проводить анализ конкурентов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Тест: 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Как не прогореть с продуктом: Checklist</vt:lpstr>
      <vt:lpstr>Пример: 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3</cp:revision>
  <dcterms:created xsi:type="dcterms:W3CDTF">2024-02-09T11:44:47Z</dcterms:created>
  <dcterms:modified xsi:type="dcterms:W3CDTF">2024-02-11T06:53:45Z</dcterms:modified>
</cp:coreProperties>
</file>